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4"/>
    <p:sldMasterId id="2147483805" r:id="rId5"/>
  </p:sldMasterIdLst>
  <p:notesMasterIdLst>
    <p:notesMasterId r:id="rId59"/>
  </p:notesMasterIdLst>
  <p:sldIdLst>
    <p:sldId id="264" r:id="rId6"/>
    <p:sldId id="312" r:id="rId7"/>
    <p:sldId id="390" r:id="rId8"/>
    <p:sldId id="391" r:id="rId9"/>
    <p:sldId id="370" r:id="rId10"/>
    <p:sldId id="315" r:id="rId11"/>
    <p:sldId id="360" r:id="rId12"/>
    <p:sldId id="394" r:id="rId13"/>
    <p:sldId id="393" r:id="rId14"/>
    <p:sldId id="395" r:id="rId15"/>
    <p:sldId id="396" r:id="rId16"/>
    <p:sldId id="397" r:id="rId17"/>
    <p:sldId id="398" r:id="rId18"/>
    <p:sldId id="399" r:id="rId19"/>
    <p:sldId id="400" r:id="rId20"/>
    <p:sldId id="401" r:id="rId21"/>
    <p:sldId id="412" r:id="rId22"/>
    <p:sldId id="402" r:id="rId23"/>
    <p:sldId id="410" r:id="rId24"/>
    <p:sldId id="407" r:id="rId25"/>
    <p:sldId id="405" r:id="rId26"/>
    <p:sldId id="406" r:id="rId27"/>
    <p:sldId id="404" r:id="rId28"/>
    <p:sldId id="411" r:id="rId29"/>
    <p:sldId id="403" r:id="rId30"/>
    <p:sldId id="408" r:id="rId31"/>
    <p:sldId id="409" r:id="rId32"/>
    <p:sldId id="413" r:id="rId33"/>
    <p:sldId id="414" r:id="rId34"/>
    <p:sldId id="415" r:id="rId35"/>
    <p:sldId id="418" r:id="rId36"/>
    <p:sldId id="416" r:id="rId37"/>
    <p:sldId id="422" r:id="rId38"/>
    <p:sldId id="420" r:id="rId39"/>
    <p:sldId id="419" r:id="rId40"/>
    <p:sldId id="424" r:id="rId41"/>
    <p:sldId id="425" r:id="rId42"/>
    <p:sldId id="423" r:id="rId43"/>
    <p:sldId id="426" r:id="rId44"/>
    <p:sldId id="441" r:id="rId45"/>
    <p:sldId id="427" r:id="rId46"/>
    <p:sldId id="428" r:id="rId47"/>
    <p:sldId id="429" r:id="rId48"/>
    <p:sldId id="430" r:id="rId49"/>
    <p:sldId id="431" r:id="rId50"/>
    <p:sldId id="432" r:id="rId51"/>
    <p:sldId id="433" r:id="rId52"/>
    <p:sldId id="434" r:id="rId53"/>
    <p:sldId id="436" r:id="rId54"/>
    <p:sldId id="437" r:id="rId55"/>
    <p:sldId id="438" r:id="rId56"/>
    <p:sldId id="440" r:id="rId57"/>
    <p:sldId id="313" r:id="rId58"/>
  </p:sldIdLst>
  <p:sldSz cx="12192000" cy="6858000"/>
  <p:notesSz cx="9296400" cy="7010400"/>
  <p:embeddedFontLst>
    <p:embeddedFont>
      <p:font typeface="Lato" panose="020F0502020204030203" pitchFamily="34" charset="0"/>
      <p:regular r:id="rId60"/>
      <p:bold r:id="rId61"/>
      <p:italic r:id="rId62"/>
      <p:boldItalic r:id="rId63"/>
    </p:embeddedFont>
    <p:embeddedFont>
      <p:font typeface="Libre Franklin" pitchFamily="2" charset="0"/>
      <p:regular r:id="rId64"/>
      <p:bold r:id="rId65"/>
      <p:italic r:id="rId66"/>
      <p:boldItalic r:id="rId67"/>
    </p:embeddedFont>
    <p:embeddedFont>
      <p:font typeface="Montserrat" panose="00000500000000000000" pitchFamily="2" charset="0"/>
      <p:regular r:id="rId68"/>
      <p:bold r:id="rId69"/>
      <p:italic r:id="rId70"/>
      <p:boldItalic r:id="rId71"/>
    </p:embeddedFont>
    <p:embeddedFont>
      <p:font typeface="Roboto" panose="02000000000000000000" pitchFamily="2" charset="0"/>
      <p:regular r:id="rId72"/>
      <p:bold r:id="rId73"/>
      <p:italic r:id="rId74"/>
      <p:boldItalic r:id="rId75"/>
    </p:embeddedFont>
    <p:embeddedFont>
      <p:font typeface="Roboto Light" panose="02000000000000000000" pitchFamily="2" charset="0"/>
      <p:regular r:id="rId76"/>
      <p:italic r:id="rId77"/>
    </p:embeddedFont>
    <p:embeddedFont>
      <p:font typeface="Roboto Medium" panose="02000000000000000000" pitchFamily="2" charset="0"/>
      <p:regular r:id="rId78"/>
      <p: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BEB1A-E134-A565-7956-C62351A332F1}" name="Lyons, Nicole" initials="LN" userId="S::nicole.lyons@ride.ri.gov::2464524e-9b3e-4115-ade9-47487ace053e" providerId="AD"/>
  <p188:author id="{004D5D40-405A-A2CA-0AE3-FFF493ADFC4F}" name="Ducady, Geralyn" initials="DG" userId="S::geralyn.ducady@ride.ri.gov::bad9ad14-644f-4cd8-b359-26def7117f1c" providerId="AD"/>
  <p188:author id="{C5FF7E5D-5B94-4F99-97D5-33CC1A97E09A}" name="Cimini, Haley" initials="CH" userId="S::Haley.Cimini@ride.ri.gov::f57f7dc9-0f47-4a4b-b3ab-b2664a089743" providerId="AD"/>
  <p188:author id="{A1FC4F7C-952D-0A3C-5A86-FB8478908250}" name="Cimini, Haley" initials="CH" userId="S::haley.cimini@ride.ri.gov::f57f7dc9-0f47-4a4b-b3ab-b2664a089743" providerId="AD"/>
  <p188:author id="{811A1D7D-8FF2-D6E3-A9FF-9C561FD59CD3}" name="Foehr, Lisa" initials="FL" userId="S::lisa.foehr@ride.ri.gov::d186b5b4-2f14-4804-b9a9-e1f651bfa609" providerId="AD"/>
  <p188:author id="{B8B091B2-A297-A50E-7291-F0B31F8E9AD3}" name="Ducady, Geralyn" initials="DG" userId="S::Geralyn.Ducady@ride.ri.gov::bad9ad14-644f-4cd8-b359-26def7117f1c" providerId="AD"/>
  <p188:author id="{D129A5EC-A1E2-F3ED-C923-971BA40201B8}" name="Phyllis Lynch" initials="PL" userId="S::Phyllis.Lynch@ride.ri.gov::acc2e560-7653-4334-a4b8-610d757b77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288B9-1383-4852-98EC-A71063DDF90B}" v="1" dt="2024-12-03T17:02:35.571"/>
  </p1510:revLst>
</p1510:revInfo>
</file>

<file path=ppt/tableStyles.xml><?xml version="1.0" encoding="utf-8"?>
<a:tblStyleLst xmlns:a="http://schemas.openxmlformats.org/drawingml/2006/main" def="{EB67ED1A-1EA5-4360-81CE-89CE48E10C38}">
  <a:tblStyle styleId="{EB67ED1A-1EA5-4360-81CE-89CE48E10C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5658" autoAdjust="0"/>
  </p:normalViewPr>
  <p:slideViewPr>
    <p:cSldViewPr snapToGrid="0">
      <p:cViewPr varScale="1">
        <p:scale>
          <a:sx n="91" d="100"/>
          <a:sy n="91" d="100"/>
        </p:scale>
        <p:origin x="90" y="186"/>
      </p:cViewPr>
      <p:guideLst/>
    </p:cSldViewPr>
  </p:slideViewPr>
  <p:outlineViewPr>
    <p:cViewPr>
      <p:scale>
        <a:sx n="33" d="100"/>
        <a:sy n="33" d="100"/>
      </p:scale>
      <p:origin x="0" y="-25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4.fntdata"/><Relationship Id="rId68" Type="http://schemas.openxmlformats.org/officeDocument/2006/relationships/font" Target="fonts/font9.fntdata"/><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3.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7.fntdata"/><Relationship Id="rId7" Type="http://schemas.openxmlformats.org/officeDocument/2006/relationships/slide" Target="slides/slide2.xml"/><Relationship Id="rId71"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7.fntdata"/><Relationship Id="rId61" Type="http://schemas.openxmlformats.org/officeDocument/2006/relationships/font" Target="fonts/font2.fntdata"/><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cady, Geralyn" userId="bad9ad14-644f-4cd8-b359-26def7117f1c" providerId="ADAL" clId="{251288B9-1383-4852-98EC-A71063DDF90B}"/>
    <pc:docChg chg="custSel delSld modSld">
      <pc:chgData name="Ducady, Geralyn" userId="bad9ad14-644f-4cd8-b359-26def7117f1c" providerId="ADAL" clId="{251288B9-1383-4852-98EC-A71063DDF90B}" dt="2024-12-03T17:24:18.570" v="2950" actId="20577"/>
      <pc:docMkLst>
        <pc:docMk/>
      </pc:docMkLst>
      <pc:sldChg chg="addSp delSp modSp mod">
        <pc:chgData name="Ducady, Geralyn" userId="bad9ad14-644f-4cd8-b359-26def7117f1c" providerId="ADAL" clId="{251288B9-1383-4852-98EC-A71063DDF90B}" dt="2024-12-03T17:24:18.570" v="2950" actId="20577"/>
        <pc:sldMkLst>
          <pc:docMk/>
          <pc:sldMk cId="0" sldId="264"/>
        </pc:sldMkLst>
        <pc:spChg chg="add mod">
          <ac:chgData name="Ducady, Geralyn" userId="bad9ad14-644f-4cd8-b359-26def7117f1c" providerId="ADAL" clId="{251288B9-1383-4852-98EC-A71063DDF90B}" dt="2024-12-03T17:24:18.570" v="2950" actId="20577"/>
          <ac:spMkLst>
            <pc:docMk/>
            <pc:sldMk cId="0" sldId="264"/>
            <ac:spMk id="4" creationId="{BEC18108-C228-B70C-5F78-2F0585E6375D}"/>
          </ac:spMkLst>
        </pc:spChg>
        <pc:picChg chg="del">
          <ac:chgData name="Ducady, Geralyn" userId="bad9ad14-644f-4cd8-b359-26def7117f1c" providerId="ADAL" clId="{251288B9-1383-4852-98EC-A71063DDF90B}" dt="2024-12-03T15:54:16.157" v="1" actId="478"/>
          <ac:picMkLst>
            <pc:docMk/>
            <pc:sldMk cId="0" sldId="264"/>
            <ac:picMk id="3" creationId="{E7F9DEA5-4E21-ABE0-426C-91512226A881}"/>
          </ac:picMkLst>
        </pc:picChg>
      </pc:sldChg>
      <pc:sldChg chg="modSp mod">
        <pc:chgData name="Ducady, Geralyn" userId="bad9ad14-644f-4cd8-b359-26def7117f1c" providerId="ADAL" clId="{251288B9-1383-4852-98EC-A71063DDF90B}" dt="2024-12-03T15:54:58.350" v="36" actId="1076"/>
        <pc:sldMkLst>
          <pc:docMk/>
          <pc:sldMk cId="2937102317" sldId="312"/>
        </pc:sldMkLst>
        <pc:spChg chg="mod">
          <ac:chgData name="Ducady, Geralyn" userId="bad9ad14-644f-4cd8-b359-26def7117f1c" providerId="ADAL" clId="{251288B9-1383-4852-98EC-A71063DDF90B}" dt="2024-12-03T15:54:58.350" v="36" actId="1076"/>
          <ac:spMkLst>
            <pc:docMk/>
            <pc:sldMk cId="2937102317" sldId="312"/>
            <ac:spMk id="4" creationId="{E7E8F0AC-60D8-05BC-0D30-9CC12D729AF1}"/>
          </ac:spMkLst>
        </pc:spChg>
      </pc:sldChg>
      <pc:sldChg chg="modNotesTx">
        <pc:chgData name="Ducady, Geralyn" userId="bad9ad14-644f-4cd8-b359-26def7117f1c" providerId="ADAL" clId="{251288B9-1383-4852-98EC-A71063DDF90B}" dt="2024-12-03T16:05:11.538" v="203" actId="20577"/>
        <pc:sldMkLst>
          <pc:docMk/>
          <pc:sldMk cId="2148619765" sldId="315"/>
        </pc:sldMkLst>
      </pc:sldChg>
      <pc:sldChg chg="del">
        <pc:chgData name="Ducady, Geralyn" userId="bad9ad14-644f-4cd8-b359-26def7117f1c" providerId="ADAL" clId="{251288B9-1383-4852-98EC-A71063DDF90B}" dt="2024-12-03T15:55:08.393" v="37" actId="2696"/>
        <pc:sldMkLst>
          <pc:docMk/>
          <pc:sldMk cId="199547865" sldId="329"/>
        </pc:sldMkLst>
      </pc:sldChg>
      <pc:sldChg chg="modNotesTx">
        <pc:chgData name="Ducady, Geralyn" userId="bad9ad14-644f-4cd8-b359-26def7117f1c" providerId="ADAL" clId="{251288B9-1383-4852-98EC-A71063DDF90B}" dt="2024-12-03T16:00:05.389" v="81" actId="20577"/>
        <pc:sldMkLst>
          <pc:docMk/>
          <pc:sldMk cId="3687171980" sldId="390"/>
        </pc:sldMkLst>
      </pc:sldChg>
      <pc:sldChg chg="modNotesTx">
        <pc:chgData name="Ducady, Geralyn" userId="bad9ad14-644f-4cd8-b359-26def7117f1c" providerId="ADAL" clId="{251288B9-1383-4852-98EC-A71063DDF90B}" dt="2024-12-03T16:04:00.504" v="184" actId="20577"/>
        <pc:sldMkLst>
          <pc:docMk/>
          <pc:sldMk cId="4145593177" sldId="391"/>
        </pc:sldMkLst>
      </pc:sldChg>
      <pc:sldChg chg="modNotesTx">
        <pc:chgData name="Ducady, Geralyn" userId="bad9ad14-644f-4cd8-b359-26def7117f1c" providerId="ADAL" clId="{251288B9-1383-4852-98EC-A71063DDF90B}" dt="2024-12-03T16:10:58.934" v="269" actId="20577"/>
        <pc:sldMkLst>
          <pc:docMk/>
          <pc:sldMk cId="3669418804" sldId="393"/>
        </pc:sldMkLst>
      </pc:sldChg>
      <pc:sldChg chg="modNotesTx">
        <pc:chgData name="Ducady, Geralyn" userId="bad9ad14-644f-4cd8-b359-26def7117f1c" providerId="ADAL" clId="{251288B9-1383-4852-98EC-A71063DDF90B}" dt="2024-12-03T16:11:54.647" v="306" actId="20577"/>
        <pc:sldMkLst>
          <pc:docMk/>
          <pc:sldMk cId="815839092" sldId="395"/>
        </pc:sldMkLst>
      </pc:sldChg>
      <pc:sldChg chg="modNotesTx">
        <pc:chgData name="Ducady, Geralyn" userId="bad9ad14-644f-4cd8-b359-26def7117f1c" providerId="ADAL" clId="{251288B9-1383-4852-98EC-A71063DDF90B}" dt="2024-12-03T16:13:23.978" v="308" actId="114"/>
        <pc:sldMkLst>
          <pc:docMk/>
          <pc:sldMk cId="4081806235" sldId="399"/>
        </pc:sldMkLst>
      </pc:sldChg>
      <pc:sldChg chg="modNotesTx">
        <pc:chgData name="Ducady, Geralyn" userId="bad9ad14-644f-4cd8-b359-26def7117f1c" providerId="ADAL" clId="{251288B9-1383-4852-98EC-A71063DDF90B}" dt="2024-12-03T16:15:20.075" v="313" actId="114"/>
        <pc:sldMkLst>
          <pc:docMk/>
          <pc:sldMk cId="2753666392" sldId="400"/>
        </pc:sldMkLst>
      </pc:sldChg>
      <pc:sldChg chg="modNotesTx">
        <pc:chgData name="Ducady, Geralyn" userId="bad9ad14-644f-4cd8-b359-26def7117f1c" providerId="ADAL" clId="{251288B9-1383-4852-98EC-A71063DDF90B}" dt="2024-12-03T16:16:08.499" v="353" actId="20577"/>
        <pc:sldMkLst>
          <pc:docMk/>
          <pc:sldMk cId="1949413397" sldId="401"/>
        </pc:sldMkLst>
      </pc:sldChg>
      <pc:sldChg chg="modNotesTx">
        <pc:chgData name="Ducady, Geralyn" userId="bad9ad14-644f-4cd8-b359-26def7117f1c" providerId="ADAL" clId="{251288B9-1383-4852-98EC-A71063DDF90B}" dt="2024-12-03T16:25:22.303" v="755" actId="20577"/>
        <pc:sldMkLst>
          <pc:docMk/>
          <pc:sldMk cId="4251617273" sldId="402"/>
        </pc:sldMkLst>
      </pc:sldChg>
      <pc:sldChg chg="modNotesTx">
        <pc:chgData name="Ducady, Geralyn" userId="bad9ad14-644f-4cd8-b359-26def7117f1c" providerId="ADAL" clId="{251288B9-1383-4852-98EC-A71063DDF90B}" dt="2024-12-03T16:29:48.907" v="834" actId="114"/>
        <pc:sldMkLst>
          <pc:docMk/>
          <pc:sldMk cId="1917335149" sldId="404"/>
        </pc:sldMkLst>
      </pc:sldChg>
      <pc:sldChg chg="modNotesTx">
        <pc:chgData name="Ducady, Geralyn" userId="bad9ad14-644f-4cd8-b359-26def7117f1c" providerId="ADAL" clId="{251288B9-1383-4852-98EC-A71063DDF90B}" dt="2024-12-03T16:28:26.872" v="808" actId="20577"/>
        <pc:sldMkLst>
          <pc:docMk/>
          <pc:sldMk cId="838478827" sldId="405"/>
        </pc:sldMkLst>
      </pc:sldChg>
      <pc:sldChg chg="modNotesTx">
        <pc:chgData name="Ducady, Geralyn" userId="bad9ad14-644f-4cd8-b359-26def7117f1c" providerId="ADAL" clId="{251288B9-1383-4852-98EC-A71063DDF90B}" dt="2024-12-03T16:29:31.865" v="833" actId="20577"/>
        <pc:sldMkLst>
          <pc:docMk/>
          <pc:sldMk cId="1655680903" sldId="406"/>
        </pc:sldMkLst>
      </pc:sldChg>
      <pc:sldChg chg="modNotesTx">
        <pc:chgData name="Ducady, Geralyn" userId="bad9ad14-644f-4cd8-b359-26def7117f1c" providerId="ADAL" clId="{251288B9-1383-4852-98EC-A71063DDF90B}" dt="2024-12-03T16:27:15.216" v="795" actId="20577"/>
        <pc:sldMkLst>
          <pc:docMk/>
          <pc:sldMk cId="2270177834" sldId="407"/>
        </pc:sldMkLst>
      </pc:sldChg>
      <pc:sldChg chg="modNotesTx">
        <pc:chgData name="Ducady, Geralyn" userId="bad9ad14-644f-4cd8-b359-26def7117f1c" providerId="ADAL" clId="{251288B9-1383-4852-98EC-A71063DDF90B}" dt="2024-12-03T16:33:37.706" v="894" actId="20577"/>
        <pc:sldMkLst>
          <pc:docMk/>
          <pc:sldMk cId="1391609463" sldId="409"/>
        </pc:sldMkLst>
      </pc:sldChg>
      <pc:sldChg chg="modNotesTx">
        <pc:chgData name="Ducady, Geralyn" userId="bad9ad14-644f-4cd8-b359-26def7117f1c" providerId="ADAL" clId="{251288B9-1383-4852-98EC-A71063DDF90B}" dt="2024-12-03T16:39:44.517" v="996" actId="20577"/>
        <pc:sldMkLst>
          <pc:docMk/>
          <pc:sldMk cId="237415050" sldId="416"/>
        </pc:sldMkLst>
      </pc:sldChg>
      <pc:sldChg chg="modNotesTx">
        <pc:chgData name="Ducady, Geralyn" userId="bad9ad14-644f-4cd8-b359-26def7117f1c" providerId="ADAL" clId="{251288B9-1383-4852-98EC-A71063DDF90B}" dt="2024-12-03T16:36:20.550" v="922" actId="313"/>
        <pc:sldMkLst>
          <pc:docMk/>
          <pc:sldMk cId="3467558837" sldId="418"/>
        </pc:sldMkLst>
      </pc:sldChg>
      <pc:sldChg chg="modNotesTx">
        <pc:chgData name="Ducady, Geralyn" userId="bad9ad14-644f-4cd8-b359-26def7117f1c" providerId="ADAL" clId="{251288B9-1383-4852-98EC-A71063DDF90B}" dt="2024-12-03T16:48:05.223" v="1094" actId="12"/>
        <pc:sldMkLst>
          <pc:docMk/>
          <pc:sldMk cId="3099668710" sldId="419"/>
        </pc:sldMkLst>
      </pc:sldChg>
      <pc:sldChg chg="modNotesTx">
        <pc:chgData name="Ducady, Geralyn" userId="bad9ad14-644f-4cd8-b359-26def7117f1c" providerId="ADAL" clId="{251288B9-1383-4852-98EC-A71063DDF90B}" dt="2024-12-03T16:46:32.910" v="1012" actId="20577"/>
        <pc:sldMkLst>
          <pc:docMk/>
          <pc:sldMk cId="1064237513" sldId="422"/>
        </pc:sldMkLst>
      </pc:sldChg>
      <pc:sldChg chg="modNotesTx">
        <pc:chgData name="Ducady, Geralyn" userId="bad9ad14-644f-4cd8-b359-26def7117f1c" providerId="ADAL" clId="{251288B9-1383-4852-98EC-A71063DDF90B}" dt="2024-12-03T16:50:03.951" v="1225" actId="20577"/>
        <pc:sldMkLst>
          <pc:docMk/>
          <pc:sldMk cId="4043437543" sldId="424"/>
        </pc:sldMkLst>
      </pc:sldChg>
      <pc:sldChg chg="modNotesTx">
        <pc:chgData name="Ducady, Geralyn" userId="bad9ad14-644f-4cd8-b359-26def7117f1c" providerId="ADAL" clId="{251288B9-1383-4852-98EC-A71063DDF90B}" dt="2024-12-03T16:51:50.832" v="1276" actId="20577"/>
        <pc:sldMkLst>
          <pc:docMk/>
          <pc:sldMk cId="3758339131" sldId="425"/>
        </pc:sldMkLst>
      </pc:sldChg>
      <pc:sldChg chg="modNotesTx">
        <pc:chgData name="Ducady, Geralyn" userId="bad9ad14-644f-4cd8-b359-26def7117f1c" providerId="ADAL" clId="{251288B9-1383-4852-98EC-A71063DDF90B}" dt="2024-12-03T16:51:44.440" v="1272" actId="20577"/>
        <pc:sldMkLst>
          <pc:docMk/>
          <pc:sldMk cId="2878400874" sldId="426"/>
        </pc:sldMkLst>
      </pc:sldChg>
      <pc:sldChg chg="modNotesTx">
        <pc:chgData name="Ducady, Geralyn" userId="bad9ad14-644f-4cd8-b359-26def7117f1c" providerId="ADAL" clId="{251288B9-1383-4852-98EC-A71063DDF90B}" dt="2024-12-03T16:53:34.920" v="1277" actId="20577"/>
        <pc:sldMkLst>
          <pc:docMk/>
          <pc:sldMk cId="2666273190" sldId="427"/>
        </pc:sldMkLst>
      </pc:sldChg>
      <pc:sldChg chg="modNotesTx">
        <pc:chgData name="Ducady, Geralyn" userId="bad9ad14-644f-4cd8-b359-26def7117f1c" providerId="ADAL" clId="{251288B9-1383-4852-98EC-A71063DDF90B}" dt="2024-12-03T16:55:51.496" v="1278" actId="20577"/>
        <pc:sldMkLst>
          <pc:docMk/>
          <pc:sldMk cId="3646741302" sldId="430"/>
        </pc:sldMkLst>
      </pc:sldChg>
      <pc:sldChg chg="modNotesTx">
        <pc:chgData name="Ducady, Geralyn" userId="bad9ad14-644f-4cd8-b359-26def7117f1c" providerId="ADAL" clId="{251288B9-1383-4852-98EC-A71063DDF90B}" dt="2024-12-03T16:57:51.344" v="1335" actId="20577"/>
        <pc:sldMkLst>
          <pc:docMk/>
          <pc:sldMk cId="1063323062" sldId="432"/>
        </pc:sldMkLst>
      </pc:sldChg>
      <pc:sldChg chg="modNotesTx">
        <pc:chgData name="Ducady, Geralyn" userId="bad9ad14-644f-4cd8-b359-26def7117f1c" providerId="ADAL" clId="{251288B9-1383-4852-98EC-A71063DDF90B}" dt="2024-12-03T17:06:39.865" v="1865" actId="20577"/>
        <pc:sldMkLst>
          <pc:docMk/>
          <pc:sldMk cId="2572331600" sldId="433"/>
        </pc:sldMkLst>
      </pc:sldChg>
      <pc:sldChg chg="modNotesTx">
        <pc:chgData name="Ducady, Geralyn" userId="bad9ad14-644f-4cd8-b359-26def7117f1c" providerId="ADAL" clId="{251288B9-1383-4852-98EC-A71063DDF90B}" dt="2024-12-03T17:07:17.945" v="1873" actId="20577"/>
        <pc:sldMkLst>
          <pc:docMk/>
          <pc:sldMk cId="158103551" sldId="434"/>
        </pc:sldMkLst>
      </pc:sldChg>
      <pc:sldChg chg="modNotesTx">
        <pc:chgData name="Ducady, Geralyn" userId="bad9ad14-644f-4cd8-b359-26def7117f1c" providerId="ADAL" clId="{251288B9-1383-4852-98EC-A71063DDF90B}" dt="2024-12-03T17:08:58.562" v="1876" actId="108"/>
        <pc:sldMkLst>
          <pc:docMk/>
          <pc:sldMk cId="2704625344" sldId="436"/>
        </pc:sldMkLst>
      </pc:sldChg>
      <pc:sldChg chg="modNotesTx">
        <pc:chgData name="Ducady, Geralyn" userId="bad9ad14-644f-4cd8-b359-26def7117f1c" providerId="ADAL" clId="{251288B9-1383-4852-98EC-A71063DDF90B}" dt="2024-12-03T17:09:28.232" v="1913"/>
        <pc:sldMkLst>
          <pc:docMk/>
          <pc:sldMk cId="2048081739" sldId="437"/>
        </pc:sldMkLst>
      </pc:sldChg>
      <pc:sldChg chg="modNotesTx">
        <pc:chgData name="Ducady, Geralyn" userId="bad9ad14-644f-4cd8-b359-26def7117f1c" providerId="ADAL" clId="{251288B9-1383-4852-98EC-A71063DDF90B}" dt="2024-12-03T17:10:13.155" v="1939" actId="114"/>
        <pc:sldMkLst>
          <pc:docMk/>
          <pc:sldMk cId="130840344" sldId="438"/>
        </pc:sldMkLst>
      </pc:sldChg>
      <pc:sldChg chg="modNotesTx">
        <pc:chgData name="Ducady, Geralyn" userId="bad9ad14-644f-4cd8-b359-26def7117f1c" providerId="ADAL" clId="{251288B9-1383-4852-98EC-A71063DDF90B}" dt="2024-12-03T17:16:21.972" v="2931" actId="20577"/>
        <pc:sldMkLst>
          <pc:docMk/>
          <pc:sldMk cId="24000328" sldId="4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7"/>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51737"/>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5"/>
            <a:ext cx="7437120" cy="2760345"/>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6"/>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a6c788971_0_103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aa6c788971_0_1031:notes"/>
          <p:cNvSpPr txBox="1">
            <a:spLocks noGrp="1"/>
          </p:cNvSpPr>
          <p:nvPr>
            <p:ph type="body" idx="1"/>
          </p:nvPr>
        </p:nvSpPr>
        <p:spPr>
          <a:xfrm>
            <a:off x="929640" y="3373755"/>
            <a:ext cx="7436961" cy="276045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644" name="Google Shape;644;gaa6c788971_0_1031:notes"/>
          <p:cNvSpPr txBox="1">
            <a:spLocks noGrp="1"/>
          </p:cNvSpPr>
          <p:nvPr>
            <p:ph type="sldNum" idx="12"/>
          </p:nvPr>
        </p:nvSpPr>
        <p:spPr>
          <a:xfrm>
            <a:off x="5265809" y="6658664"/>
            <a:ext cx="4028387" cy="351787"/>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DC4C-0AB1-6B0C-D695-B25E98D78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F4F14-21A0-D369-924D-5A0037458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7C97A-1142-E5B4-2543-51721E3CAC79}"/>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To meet the requirement of the student-led civics project: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The </a:t>
            </a:r>
            <a:r>
              <a:rPr lang="en-US" i="1" dirty="0"/>
              <a:t>Social Studies Curriculum Framework </a:t>
            </a:r>
            <a:r>
              <a:rPr lang="en-US" dirty="0"/>
              <a:t>recommends that LEAs use the grade 8 focus on civics and government as an opportunity to fulfill their requirement to provide a student-led civics project (refer to page 36 of the </a:t>
            </a:r>
            <a:r>
              <a:rPr lang="en-US" i="1" dirty="0"/>
              <a:t>Curriculum Framework</a:t>
            </a:r>
            <a:r>
              <a:rPr lang="en-US"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The </a:t>
            </a:r>
            <a:r>
              <a:rPr lang="en-US" i="1" dirty="0"/>
              <a:t>Curriculum Framework </a:t>
            </a:r>
            <a:r>
              <a:rPr lang="en-US" dirty="0"/>
              <a:t>also outlines recommendations for LEAs on when to offer the project based on their choice of whether or not they decide to require students take a civics course in high school. (Please refer to the </a:t>
            </a:r>
            <a:r>
              <a:rPr lang="en-US" i="1" dirty="0"/>
              <a:t>Curriculum Framework </a:t>
            </a:r>
            <a:r>
              <a:rPr lang="en-US" dirty="0"/>
              <a:t>pages 41-42 for those recommendations.)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Part 4 of the </a:t>
            </a:r>
            <a:r>
              <a:rPr lang="en-US" i="1" dirty="0"/>
              <a:t>Civic Learning Guidebook </a:t>
            </a:r>
            <a:r>
              <a:rPr lang="en-US" dirty="0"/>
              <a:t>is dedicated to RIDE’s recommendations and instructional guidance for what the student-led civics project should look like. In fact, Part 4 establishes two types of civic action projects – Taking Informed Action Projects and Civics Capstone Projects with the Capstone representing the project required for graduation. RIDE’s vision is that students will have practiced throughout their schooling with Taking Informed Action Projects before completing the Civics Capstone Project as their graduation requirement – These two types of projects will be explained later in this presentation.</a:t>
            </a:r>
          </a:p>
          <a:p>
            <a:endParaRPr lang="en-US" dirty="0"/>
          </a:p>
        </p:txBody>
      </p:sp>
      <p:sp>
        <p:nvSpPr>
          <p:cNvPr id="4" name="Slide Number Placeholder 3">
            <a:extLst>
              <a:ext uri="{FF2B5EF4-FFF2-40B4-BE49-F238E27FC236}">
                <a16:creationId xmlns:a16="http://schemas.microsoft.com/office/drawing/2014/main" id="{E252E44B-F827-AA66-55CE-6EA2E0692CC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473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0818-9854-8EFF-6BB1-2CEBB414D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77AD5-53E2-DB82-02C0-DF6F158C7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CA51A-F9FF-DFCB-D998-945F74A0A5A4}"/>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Of note: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LEAs can opt to allow a high school Civics Capstone Project to fulfill a students’ performance-based diploma assessment requirement.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Schools and districts will need to record students who have met the civics proficiency and civics project requirements using their existing systems, like other graduation requirements. LEAs could leverage the ILP for this purpose as well.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LEAs can opt to accept student projects that are completed outside of school, such as through an afterschool, Girl Scouts / Scouts BSA, or other civic-oriented program. Students should be able to demonstrate that the project meets the requirements of a student-led civics project as established in Part 4 of this Guidebook.</a:t>
            </a:r>
          </a:p>
          <a:p>
            <a:endParaRPr lang="en-US" dirty="0"/>
          </a:p>
        </p:txBody>
      </p:sp>
      <p:sp>
        <p:nvSpPr>
          <p:cNvPr id="4" name="Slide Number Placeholder 3">
            <a:extLst>
              <a:ext uri="{FF2B5EF4-FFF2-40B4-BE49-F238E27FC236}">
                <a16:creationId xmlns:a16="http://schemas.microsoft.com/office/drawing/2014/main" id="{E43F9E8D-0EEA-CD6F-0C1D-90A9E7B3E1F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70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Reiterating that the vision is for civic learning to occur across the entire social studies curriculum from kindergarten to high school.  This goes hand-in-hand with this definition of a civic ready student that was developed by the Rhode Island Civic Readiness Task Force. This definition also appears in the </a:t>
            </a:r>
            <a:r>
              <a:rPr lang="en-US" i="1" dirty="0"/>
              <a:t>Social Studies Curriculum Framework </a:t>
            </a:r>
            <a:r>
              <a:rPr lang="en-US" dirty="0"/>
              <a:t>as part of the vision for student success in social studies.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704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civic learning? While civics education emphasizes the knowledge of civics, for example government structures, how decisions are made, the history of our constitution  - which is critical knowledge for effective civic life - civic learning is more focused on the practices and experiences that cultivate the dispositions and values of citizenship.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53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Guidebook</a:t>
            </a:r>
            <a:r>
              <a:rPr lang="en-US" dirty="0"/>
              <a:t> outlines Civic Learning Practices which are divided into two categories: </a:t>
            </a:r>
          </a:p>
          <a:p>
            <a:endParaRPr lang="en-US" dirty="0"/>
          </a:p>
          <a:p>
            <a:r>
              <a:rPr lang="en-US" dirty="0"/>
              <a:t>Core Practices are the essential, daily strategies that provide a strong foundation for student learning. They provide grounding for all classroom instruction and should be the foundation with which all other practices are embedded.</a:t>
            </a:r>
          </a:p>
          <a:p>
            <a:endParaRPr lang="en-US" dirty="0"/>
          </a:p>
          <a:p>
            <a:r>
              <a:rPr lang="en-US" dirty="0"/>
              <a:t>The Supporting Practices are instructional moves and strategies that students should experience regularly in order to develop the skills, knowledge, and competencies necessary to lead powerful and impactful civic lives. </a:t>
            </a:r>
          </a:p>
          <a:p>
            <a:endParaRPr lang="en-US" dirty="0"/>
          </a:p>
          <a:p>
            <a:r>
              <a:rPr lang="en-US" dirty="0"/>
              <a:t>The </a:t>
            </a:r>
            <a:r>
              <a:rPr lang="en-US" i="1" dirty="0"/>
              <a:t>Guidebook</a:t>
            </a:r>
            <a:r>
              <a:rPr lang="en-US" dirty="0"/>
              <a:t> outlines each of these practices and contains links to resources to help educators develop these practices.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46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Civic Learning Practices align with and support High-Quality Instructional Practices (HQIPs) for all disciplines (the blue circle) that can be found in all of RIDE’s content-area Curriculum Frameworks. The </a:t>
            </a:r>
            <a:r>
              <a:rPr lang="en-US" i="1" dirty="0"/>
              <a:t>Social Studies Curriculum Framework</a:t>
            </a:r>
            <a:r>
              <a:rPr lang="en-US" dirty="0"/>
              <a:t> builds around these instructional practices with those specific to social studies instruction (the purple ring). Descriptions for each of the High-Quality Instructional Practices can be found in the </a:t>
            </a:r>
            <a:r>
              <a:rPr lang="en-US" i="1" dirty="0"/>
              <a:t>Social Studies Curriculum Framework</a:t>
            </a:r>
            <a:r>
              <a:rPr lang="en-US"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Civic Learning Practices (the orange ring) outlined in the </a:t>
            </a:r>
            <a:r>
              <a:rPr lang="en-US" i="1" dirty="0"/>
              <a:t>Civic Learning Guidebook </a:t>
            </a:r>
            <a:r>
              <a:rPr lang="en-US" dirty="0"/>
              <a:t>directly support and extend the </a:t>
            </a:r>
            <a:r>
              <a:rPr lang="en-US" i="1" dirty="0"/>
              <a:t>Social Studies Curriculum Framework </a:t>
            </a:r>
            <a:r>
              <a:rPr lang="en-US" dirty="0"/>
              <a:t>and are foundational to daily civic learning from kindergarten to high school.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Altogether, they articulate the learning experiences every Rhode Island student should be exposed to in social studies. By integrating these practices, educators provide powerful learning experiences that not only adhere to the </a:t>
            </a:r>
            <a:r>
              <a:rPr lang="en-US" i="1" dirty="0"/>
              <a:t>Social Studies Curriculum Framework's </a:t>
            </a:r>
            <a:r>
              <a:rPr lang="en-US" dirty="0"/>
              <a:t>core principles but also engage students in real-world civics.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42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8647E-B49D-B120-402D-42982B8FA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8C505-BAE4-FA43-72B1-53EA5F191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81B82-AD09-783C-9DD8-C13F950E6BD0}"/>
              </a:ext>
            </a:extLst>
          </p:cNvPr>
          <p:cNvSpPr>
            <a:spLocks noGrp="1"/>
          </p:cNvSpPr>
          <p:nvPr>
            <p:ph type="body" idx="1"/>
          </p:nvPr>
        </p:nvSpPr>
        <p:spPr/>
        <p:txBody>
          <a:bodyPr/>
          <a:lstStyle/>
          <a:p>
            <a:r>
              <a:rPr lang="en-US" dirty="0"/>
              <a:t>We will now learn about the Civic Learning Practices</a:t>
            </a:r>
          </a:p>
        </p:txBody>
      </p:sp>
      <p:sp>
        <p:nvSpPr>
          <p:cNvPr id="4" name="Slide Number Placeholder 3">
            <a:extLst>
              <a:ext uri="{FF2B5EF4-FFF2-40B4-BE49-F238E27FC236}">
                <a16:creationId xmlns:a16="http://schemas.microsoft.com/office/drawing/2014/main" id="{067D8D2F-3D41-06F8-C5D0-2E7850C8FA4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70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Practice 1 is Learning through Inquiry and the Inquiry Arc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53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inquiry arc comes from the C3 Framework and is a core civic learning practice and learning through inquiry should be incorporated throughout instruction. You will also see later in this presentation that the inquiry arc is foundational for civics action projects. Because it is so fundamental, this presentation spends time to walk through how to use the standards in inquiry and how to incorporate inquiry in practice.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318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04458592af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04458592af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solidFill>
                  <a:schemeClr val="dk1"/>
                </a:solidFill>
              </a:rPr>
              <a:t>The process begins with compelling questions that spark students' curiosity about civics, government, and social problems. Dimension 1 emphasizes the importance of curiosity and questioning. Students learn to formulate compelling questions that are open-ended, thought-provoking, and relevant to their lives. These questions drive the inquiry process. Alongside this, they develop supporting questions to guide their investigation deeper. Planning the inquiry involves strategizing how to explore these questions effectively.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36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500"/>
              </a:spcAft>
              <a:tabLst>
                <a:tab pos="57150" algn="l"/>
              </a:tabLst>
            </a:pPr>
            <a:r>
              <a:rPr lang="en-US" sz="1200" dirty="0">
                <a:effectLst/>
                <a:latin typeface="Calibri" panose="020F0502020204030204" pitchFamily="34" charset="0"/>
                <a:ea typeface="Roboto Light" panose="02000000000000000000" pitchFamily="2" charset="0"/>
                <a:cs typeface="Calibri" panose="020F0502020204030204" pitchFamily="34" charset="0"/>
              </a:rPr>
              <a:t>{This slide is animated-don’t click yet} What is a compelling question? Effective compelling questions are open-ended, arguable, and relevant to students' lives. Compelling questions are built into the </a:t>
            </a:r>
            <a:r>
              <a:rPr lang="en-US" sz="1200" i="1" dirty="0">
                <a:effectLst/>
                <a:latin typeface="Calibri" panose="020F0502020204030204" pitchFamily="34" charset="0"/>
                <a:ea typeface="Roboto Light" panose="02000000000000000000" pitchFamily="2" charset="0"/>
                <a:cs typeface="Calibri" panose="020F0502020204030204" pitchFamily="34" charset="0"/>
              </a:rPr>
              <a:t>Rhode Island Social Studies Standards </a:t>
            </a:r>
            <a:r>
              <a:rPr lang="en-US" sz="1200" dirty="0">
                <a:effectLst/>
                <a:latin typeface="Calibri" panose="020F0502020204030204" pitchFamily="34" charset="0"/>
                <a:ea typeface="Roboto Light" panose="02000000000000000000" pitchFamily="2" charset="0"/>
                <a:cs typeface="Calibri" panose="020F0502020204030204" pitchFamily="34" charset="0"/>
              </a:rPr>
              <a:t>and can be used to support the inquiry process. </a:t>
            </a:r>
          </a:p>
          <a:p>
            <a:pPr marL="0" marR="0">
              <a:lnSpc>
                <a:spcPct val="115000"/>
              </a:lnSpc>
              <a:spcBef>
                <a:spcPts val="0"/>
              </a:spcBef>
              <a:spcAft>
                <a:spcPts val="500"/>
              </a:spcAft>
              <a:tabLst>
                <a:tab pos="57150" algn="l"/>
              </a:tabLst>
            </a:pPr>
            <a:endParaRPr lang="en-US" sz="1200" dirty="0">
              <a:effectLst/>
              <a:latin typeface="Calibri" panose="020F0502020204030204" pitchFamily="34" charset="0"/>
              <a:ea typeface="Roboto Light" panose="02000000000000000000" pitchFamily="2" charset="0"/>
              <a:cs typeface="Calibri" panose="020F0502020204030204" pitchFamily="34" charset="0"/>
            </a:endParaRPr>
          </a:p>
          <a:p>
            <a:pPr marL="0" marR="0">
              <a:lnSpc>
                <a:spcPct val="115000"/>
              </a:lnSpc>
              <a:spcBef>
                <a:spcPts val="0"/>
              </a:spcBef>
              <a:spcAft>
                <a:spcPts val="500"/>
              </a:spcAft>
              <a:tabLst>
                <a:tab pos="57150" algn="l"/>
              </a:tabLst>
            </a:pPr>
            <a:r>
              <a:rPr lang="en-US" sz="1200" dirty="0">
                <a:effectLst/>
                <a:latin typeface="Calibri" panose="020F0502020204030204" pitchFamily="34" charset="0"/>
                <a:ea typeface="Roboto Light" panose="02000000000000000000" pitchFamily="2" charset="0"/>
                <a:cs typeface="Calibri" panose="020F0502020204030204" pitchFamily="34" charset="0"/>
              </a:rPr>
              <a:t>Supporting questions then guide students in investigating the issues and ideas underlying the compelling question. Teachers can develop supporting questions, or better yet, coach students to formulate their own.</a:t>
            </a:r>
          </a:p>
          <a:p>
            <a:pPr marL="0" marR="0">
              <a:lnSpc>
                <a:spcPct val="115000"/>
              </a:lnSpc>
              <a:spcBef>
                <a:spcPts val="0"/>
              </a:spcBef>
              <a:spcAft>
                <a:spcPts val="500"/>
              </a:spcAft>
              <a:tabLst>
                <a:tab pos="57150" algn="l"/>
              </a:tabLst>
            </a:pPr>
            <a:endParaRPr lang="en-US" sz="1200" dirty="0">
              <a:effectLst/>
              <a:latin typeface="Calibri" panose="020F0502020204030204" pitchFamily="34" charset="0"/>
              <a:ea typeface="Roboto Light" panose="02000000000000000000" pitchFamily="2" charset="0"/>
              <a:cs typeface="Calibri" panose="020F0502020204030204" pitchFamily="34" charset="0"/>
            </a:endParaRPr>
          </a:p>
          <a:p>
            <a:pPr marL="0" marR="0">
              <a:lnSpc>
                <a:spcPct val="115000"/>
              </a:lnSpc>
              <a:spcBef>
                <a:spcPts val="0"/>
              </a:spcBef>
              <a:spcAft>
                <a:spcPts val="500"/>
              </a:spcAft>
              <a:tabLst>
                <a:tab pos="57150" algn="l"/>
              </a:tabLst>
            </a:pPr>
            <a:r>
              <a:rPr lang="en-US" sz="1200" dirty="0">
                <a:effectLst/>
                <a:latin typeface="Calibri" panose="020F0502020204030204" pitchFamily="34" charset="0"/>
                <a:ea typeface="Roboto Light" panose="02000000000000000000" pitchFamily="2" charset="0"/>
                <a:cs typeface="Calibri" panose="020F0502020204030204" pitchFamily="34" charset="0"/>
              </a:rPr>
              <a:t>{Click} Which of these examples would be a compelling question?  Why aren’t the others?  </a:t>
            </a:r>
          </a:p>
          <a:p>
            <a:pPr marL="0" marR="0">
              <a:lnSpc>
                <a:spcPct val="115000"/>
              </a:lnSpc>
              <a:spcBef>
                <a:spcPts val="0"/>
              </a:spcBef>
              <a:spcAft>
                <a:spcPts val="500"/>
              </a:spcAft>
              <a:tabLst>
                <a:tab pos="57150" algn="l"/>
              </a:tabLst>
            </a:pPr>
            <a:endParaRPr lang="en-US" sz="1200" dirty="0">
              <a:effectLst/>
              <a:latin typeface="Calibri" panose="020F0502020204030204" pitchFamily="34" charset="0"/>
              <a:ea typeface="Roboto Light" panose="02000000000000000000" pitchFamily="2" charset="0"/>
              <a:cs typeface="Calibri" panose="020F0502020204030204" pitchFamily="34" charset="0"/>
            </a:endParaRPr>
          </a:p>
          <a:p>
            <a:pPr marL="0" marR="0">
              <a:lnSpc>
                <a:spcPct val="115000"/>
              </a:lnSpc>
              <a:spcBef>
                <a:spcPts val="0"/>
              </a:spcBef>
              <a:spcAft>
                <a:spcPts val="500"/>
              </a:spcAft>
              <a:tabLst>
                <a:tab pos="57150" algn="l"/>
              </a:tabLst>
            </a:pPr>
            <a:r>
              <a:rPr lang="en-US" sz="1200" dirty="0">
                <a:effectLst/>
                <a:latin typeface="Calibri" panose="020F0502020204030204" pitchFamily="34" charset="0"/>
                <a:ea typeface="Roboto Light" panose="02000000000000000000" pitchFamily="2" charset="0"/>
                <a:cs typeface="Calibri" panose="020F0502020204030204" pitchFamily="34" charset="0"/>
              </a:rPr>
              <a:t>{Click} “Is protest patriotic?” is the compelling question. Another key is that it is an open-ended question while the other questions have defined answers. These other questions could serve as supporting questions and supporting questions can be used to drive research.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05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a:t>
            </a:r>
            <a:r>
              <a:rPr lang="en-US" i="1" dirty="0"/>
              <a:t>Rhode Island Social Studies Standards </a:t>
            </a:r>
            <a:r>
              <a:rPr lang="en-US" dirty="0"/>
              <a:t>are grouped into Inquiry Topics with Compelling Questions. In fact, the standards were designed to be explored through the inquiry arc!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138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a6c788971_0_98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aa6c788971_0_986:notes"/>
          <p:cNvSpPr txBox="1">
            <a:spLocks noGrp="1"/>
          </p:cNvSpPr>
          <p:nvPr>
            <p:ph type="body" idx="1"/>
          </p:nvPr>
        </p:nvSpPr>
        <p:spPr>
          <a:xfrm>
            <a:off x="929640" y="3373755"/>
            <a:ext cx="7436961" cy="276045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cs typeface="Calibri" panose="020F0502020204030204" pitchFamily="34" charset="0"/>
                <a:sym typeface="Calibri"/>
              </a:rPr>
              <a:t>{Animated Slide} The content standards are then unpacked into a table. The Compelling Questions of the </a:t>
            </a:r>
            <a:r>
              <a:rPr lang="en-US" sz="1200" b="0" i="1" u="none" strike="noStrike" cap="none" dirty="0">
                <a:solidFill>
                  <a:srgbClr val="000000"/>
                </a:solidFill>
                <a:effectLst/>
                <a:latin typeface="Calibri" panose="020F0502020204030204" pitchFamily="34" charset="0"/>
                <a:cs typeface="Calibri" panose="020F0502020204030204" pitchFamily="34" charset="0"/>
                <a:sym typeface="Calibri"/>
              </a:rPr>
              <a:t>Standards</a:t>
            </a:r>
            <a:r>
              <a:rPr lang="en-US" sz="1200" b="0" i="0" u="none" strike="noStrike" cap="none" dirty="0">
                <a:solidFill>
                  <a:srgbClr val="000000"/>
                </a:solidFill>
                <a:effectLst/>
                <a:latin typeface="Calibri" panose="020F0502020204030204" pitchFamily="34" charset="0"/>
                <a:cs typeface="Calibri" panose="020F0502020204030204" pitchFamily="34" charset="0"/>
                <a:sym typeface="Calibri"/>
              </a:rPr>
              <a:t> can be used in an Inquiry, and….</a:t>
            </a:r>
          </a:p>
          <a:p>
            <a:pPr marL="0" lvl="0" indent="0" algn="l" rtl="0">
              <a:spcBef>
                <a:spcPts val="0"/>
              </a:spcBef>
              <a:spcAft>
                <a:spcPts val="0"/>
              </a:spcAft>
              <a:buNone/>
            </a:pPr>
            <a:endParaRPr lang="en-US" sz="1200" b="0" i="0" u="none" strike="noStrike" cap="none" dirty="0">
              <a:solidFill>
                <a:srgbClr val="000000"/>
              </a:solidFill>
              <a:effectLst/>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r>
              <a:rPr lang="en-US" sz="1200" b="0" i="0" u="none" strike="noStrike" cap="none" dirty="0">
                <a:solidFill>
                  <a:srgbClr val="000000"/>
                </a:solidFill>
                <a:effectLst/>
                <a:latin typeface="Calibri" panose="020F0502020204030204" pitchFamily="34" charset="0"/>
                <a:cs typeface="Calibri" panose="020F0502020204030204" pitchFamily="34" charset="0"/>
                <a:sym typeface="Calibri"/>
              </a:rPr>
              <a:t>{click} The Guiding Questions for Instruction can be used as supporting questions to drive the research process.</a:t>
            </a:r>
          </a:p>
        </p:txBody>
      </p:sp>
      <p:sp>
        <p:nvSpPr>
          <p:cNvPr id="503" name="Google Shape;503;gaa6c788971_0_986:notes"/>
          <p:cNvSpPr txBox="1">
            <a:spLocks noGrp="1"/>
          </p:cNvSpPr>
          <p:nvPr>
            <p:ph type="sldNum" idx="12"/>
          </p:nvPr>
        </p:nvSpPr>
        <p:spPr>
          <a:xfrm>
            <a:off x="5265809" y="6658664"/>
            <a:ext cx="4028387" cy="351787"/>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7811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4322-E18D-E06B-5C1F-8D7746719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5CAFB-E2C5-1D0F-CCE7-20AF4E691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FAD82-BF9C-9B3A-9DC0-52ED9309ADE7}"/>
              </a:ext>
            </a:extLst>
          </p:cNvPr>
          <p:cNvSpPr>
            <a:spLocks noGrp="1"/>
          </p:cNvSpPr>
          <p:nvPr>
            <p:ph type="body" idx="1"/>
          </p:nvPr>
        </p:nvSpPr>
        <p:spPr/>
        <p:txBody>
          <a:bodyPr/>
          <a:lstStyle/>
          <a:p>
            <a:r>
              <a:rPr lang="en-US" dirty="0"/>
              <a:t>Here are some examples of Compelling Questions in the </a:t>
            </a:r>
            <a:r>
              <a:rPr lang="en-US" i="1" dirty="0"/>
              <a:t>Standards</a:t>
            </a:r>
            <a:r>
              <a:rPr lang="en-US" dirty="0"/>
              <a:t>. Students can engage in the inquiry process at any grade..</a:t>
            </a:r>
          </a:p>
        </p:txBody>
      </p:sp>
      <p:sp>
        <p:nvSpPr>
          <p:cNvPr id="4" name="Slide Number Placeholder 3">
            <a:extLst>
              <a:ext uri="{FF2B5EF4-FFF2-40B4-BE49-F238E27FC236}">
                <a16:creationId xmlns:a16="http://schemas.microsoft.com/office/drawing/2014/main" id="{6A5EAD4A-BC8B-1C7B-95B8-B6A450E5AA0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7796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304458592af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304458592af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dirty="0">
                <a:solidFill>
                  <a:schemeClr val="dk1"/>
                </a:solidFill>
              </a:rPr>
              <a:t>In Dimension 2, students dive into the core of social studies disciplines. They apply concepts and tools from history, geography, civics, and economics to their inquiries. This means thinking like historians, geographers, political scientists, and economists, using the specific methods and perspectives of each field to analyze issues and develop a richer understanding. These disciplines provide lenses for analyzing civic issues and making reasoned decisions.</a:t>
            </a:r>
            <a:endParaRPr dirty="0">
              <a:solidFill>
                <a:schemeClr val="dk1"/>
              </a:solidFill>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Roboto Light" panose="02000000000000000000" pitchFamily="2" charset="0"/>
                <a:cs typeface="Calibri" panose="020F0502020204030204" pitchFamily="34" charset="0"/>
              </a:rPr>
              <a:t>Rhode Island’s Anchor Standards align with the disciplinary concepts of the C3 Framework. Teachers can utilize the standards tables to connect standards within the Inquiry Topic to Dimension 2 research.</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645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In this example from the C3 framework, as students explore the compelling question, "What does Liberty Look Like?” they investigate from different disciplinary lenses. Notice how the supporting questions work together to offer complexity, nuance, and rigor to the compelling question while also practicing different social studies disciplinary skills.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59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Looking back to “Is Protest Patriotic,” the circles are the standards for the Inquiry Topic “Dissent &amp; Protest in Political Systems” from the</a:t>
            </a:r>
            <a:r>
              <a:rPr lang="en-US" i="1" dirty="0">
                <a:solidFill>
                  <a:schemeClr val="dk1"/>
                </a:solidFill>
              </a:rPr>
              <a:t> Standards </a:t>
            </a:r>
            <a:r>
              <a:rPr lang="en-US" dirty="0">
                <a:solidFill>
                  <a:schemeClr val="dk1"/>
                </a:solidFill>
              </a:rPr>
              <a:t>for the high school Civics course. The squares are examples of Guiding Questions for each of the standards. Again, these can be used as supporting questions in the Inquiry process. Notice how they work together to build meaning and understanding. While these standards focus on the disciplines of civics and history, students might be interested in exploring further. They can add more supporting questions from disciplinary lenses, or maybe the teacher offers some. For example, from a geographic lens, the question can be asked, “Is protest viewed or treated the same regionally?”</a:t>
            </a:r>
          </a:p>
          <a:p>
            <a:pPr marL="0" lvl="0" indent="0" algn="l" rtl="0">
              <a:spcBef>
                <a:spcPts val="1200"/>
              </a:spcBef>
              <a:spcAft>
                <a:spcPts val="0"/>
              </a:spcAft>
              <a:buClr>
                <a:schemeClr val="dk1"/>
              </a:buClr>
              <a:buSzPts val="1100"/>
              <a:buFont typeface="Arial"/>
              <a:buNone/>
            </a:pPr>
            <a:endParaRPr lang="en-US" dirty="0">
              <a:solidFill>
                <a:schemeClr val="dk1"/>
              </a:solidFill>
            </a:endParaRPr>
          </a:p>
          <a:p>
            <a:pPr marL="0" lvl="0" indent="0" algn="l" rtl="0">
              <a:spcBef>
                <a:spcPts val="1200"/>
              </a:spcBef>
              <a:spcAft>
                <a:spcPts val="0"/>
              </a:spcAft>
              <a:buClr>
                <a:schemeClr val="dk1"/>
              </a:buClr>
              <a:buSzPts val="1100"/>
              <a:buFont typeface="Arial"/>
              <a:buNone/>
            </a:pPr>
            <a:r>
              <a:rPr lang="en-US" dirty="0">
                <a:solidFill>
                  <a:schemeClr val="dk1"/>
                </a:solidFill>
              </a:rPr>
              <a:t>These standards could be taught and met as individual inquiry units or altogether as one long unit. But ultimately, they should all serve as part of a larger inquiry working in service of answering the Compelling Question. The final assessment for this inquiry might be for students to produce an essay, presentation, or class dialogue communicating their conclusions about the Compelling Question.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518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2ffa856174f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2ffa856174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rPr>
              <a:t>Let’s look at a grade 8 example for another look at Dimension 2. When investigating whether a free press supports democracy, students apply </a:t>
            </a:r>
            <a:r>
              <a:rPr lang="en" b="1" dirty="0">
                <a:solidFill>
                  <a:schemeClr val="dk1"/>
                </a:solidFill>
              </a:rPr>
              <a:t>civics standards</a:t>
            </a:r>
            <a:r>
              <a:rPr lang="en" dirty="0">
                <a:solidFill>
                  <a:schemeClr val="dk1"/>
                </a:solidFill>
              </a:rPr>
              <a:t> to understand the role of the media in democratic governance, explore </a:t>
            </a:r>
            <a:r>
              <a:rPr lang="en" b="1" dirty="0">
                <a:solidFill>
                  <a:schemeClr val="dk1"/>
                </a:solidFill>
              </a:rPr>
              <a:t>economics standards</a:t>
            </a:r>
            <a:r>
              <a:rPr lang="en" dirty="0">
                <a:solidFill>
                  <a:schemeClr val="dk1"/>
                </a:solidFill>
              </a:rPr>
              <a:t> to analyze the impact of media ownership, use </a:t>
            </a:r>
            <a:r>
              <a:rPr lang="en" b="1" dirty="0">
                <a:solidFill>
                  <a:schemeClr val="dk1"/>
                </a:solidFill>
              </a:rPr>
              <a:t>geography standards</a:t>
            </a:r>
            <a:r>
              <a:rPr lang="en" dirty="0">
                <a:solidFill>
                  <a:schemeClr val="dk1"/>
                </a:solidFill>
              </a:rPr>
              <a:t> to examine global perspectives on press freedom, and draw on </a:t>
            </a:r>
            <a:r>
              <a:rPr lang="en" b="1" dirty="0">
                <a:solidFill>
                  <a:schemeClr val="dk1"/>
                </a:solidFill>
              </a:rPr>
              <a:t>history standards</a:t>
            </a:r>
            <a:r>
              <a:rPr lang="en" dirty="0">
                <a:solidFill>
                  <a:schemeClr val="dk1"/>
                </a:solidFill>
              </a:rPr>
              <a:t> to trace the evolution of press freedom over time. These disciplinary lenses work together to help students form a well-rounded, evidence-based conclusion.</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304458592af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304458592af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solidFill>
                  <a:schemeClr val="dk1"/>
                </a:solidFill>
              </a:rPr>
              <a:t>The third dimension is evaluating sources and using evidence to develop claims. Students learn to analyze a variety of sources, both primary and secondary, like government documents and news articles for credibility, bias, and perspective, synthesizing evidence to support their conclusions. Dimension 3 works in partnership with Dimension 2 as critical thinking takes center stage. By critically evaluating evidence, students can construct well-founded arguments and support their conclusions with solid proof.</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latin typeface="Calibri"/>
                <a:cs typeface="Calibri"/>
                <a:sym typeface="Calibri"/>
              </a:rPr>
              <a:t>Thank you to those who contributed to the </a:t>
            </a:r>
            <a:r>
              <a:rPr lang="en-US" sz="1200" b="0" i="1" u="none" strike="noStrike" cap="none" dirty="0">
                <a:solidFill>
                  <a:schemeClr val="dk1"/>
                </a:solidFill>
                <a:latin typeface="Calibri"/>
                <a:cs typeface="Calibri"/>
                <a:sym typeface="Calibri"/>
              </a:rPr>
              <a:t>Civic Learning Guidebook </a:t>
            </a:r>
            <a:r>
              <a:rPr lang="en-US" sz="1200" b="0" i="0" u="none" strike="noStrike" cap="none" dirty="0">
                <a:solidFill>
                  <a:schemeClr val="dk1"/>
                </a:solidFill>
                <a:latin typeface="Calibri"/>
                <a:cs typeface="Calibri"/>
                <a:sym typeface="Calibri"/>
              </a:rPr>
              <a:t>and provided feedback throughout the process including many individuals inside RIDE, members of the Rhode Island History Social Studies Advisory Committee and other educators from across the state. Their dedication to improving civics education in Rhode Island is a testament to the power of civic engagement and the importance of preparing the next generation to lead with knowledge, empathy, and action.</a:t>
            </a:r>
          </a:p>
          <a:p>
            <a:endParaRPr lang="en-US" sz="1200" b="0" i="0" u="none" strike="noStrike" cap="none" dirty="0">
              <a:solidFill>
                <a:schemeClr val="dk1"/>
              </a:solidFill>
              <a:latin typeface="Calibri"/>
              <a:cs typeface="Calibri"/>
              <a:sym typeface="Calibri"/>
            </a:endParaRPr>
          </a:p>
          <a:p>
            <a:r>
              <a:rPr lang="en-US" sz="1200" b="0" i="0" u="none" strike="noStrike" cap="none" dirty="0">
                <a:solidFill>
                  <a:schemeClr val="dk1"/>
                </a:solidFill>
                <a:latin typeface="Calibri"/>
                <a:cs typeface="Calibri"/>
                <a:sym typeface="Calibri"/>
              </a:rPr>
              <a:t>The </a:t>
            </a:r>
            <a:r>
              <a:rPr lang="en-US" sz="1200" b="0" i="1" u="none" strike="noStrike" cap="none" dirty="0">
                <a:solidFill>
                  <a:schemeClr val="dk1"/>
                </a:solidFill>
                <a:latin typeface="Calibri"/>
                <a:cs typeface="Calibri"/>
                <a:sym typeface="Calibri"/>
              </a:rPr>
              <a:t>Civic Learning Guidebook </a:t>
            </a:r>
            <a:r>
              <a:rPr lang="en-US" sz="1200" b="0" i="0" u="none" strike="noStrike" cap="none" dirty="0">
                <a:solidFill>
                  <a:schemeClr val="dk1"/>
                </a:solidFill>
                <a:latin typeface="Calibri"/>
                <a:cs typeface="Calibri"/>
                <a:sym typeface="Calibri"/>
              </a:rPr>
              <a:t>was proudly supported by </a:t>
            </a:r>
            <a:r>
              <a:rPr lang="en-US" sz="1200" b="0" i="0" u="none" strike="noStrike" cap="none" dirty="0" err="1">
                <a:solidFill>
                  <a:schemeClr val="dk1"/>
                </a:solidFill>
                <a:latin typeface="Calibri"/>
                <a:cs typeface="Calibri"/>
                <a:sym typeface="Calibri"/>
              </a:rPr>
              <a:t>ServeRI</a:t>
            </a:r>
            <a:r>
              <a:rPr lang="en-US" sz="1200" b="0" i="0" u="none" strike="noStrike" cap="none" dirty="0">
                <a:solidFill>
                  <a:schemeClr val="dk1"/>
                </a:solidFill>
                <a:latin typeface="Calibri"/>
                <a:cs typeface="Calibri"/>
                <a:sym typeface="Calibri"/>
              </a:rPr>
              <a:t>, the state commission for national and community service, under an AmeriCorps Grant. </a:t>
            </a:r>
          </a:p>
          <a:p>
            <a:endParaRPr lang="en-US" sz="1200" b="0" i="0" u="none" strike="noStrike" cap="none" dirty="0">
              <a:solidFill>
                <a:schemeClr val="dk1"/>
              </a:solidFill>
              <a:latin typeface="Calibri"/>
              <a:cs typeface="Calibri"/>
              <a:sym typeface="Calibri"/>
            </a:endParaRPr>
          </a:p>
          <a:p>
            <a:r>
              <a:rPr lang="en-US" sz="1200" b="0" i="0" u="none" strike="noStrike" cap="none" dirty="0">
                <a:solidFill>
                  <a:schemeClr val="dk1"/>
                </a:solidFill>
                <a:latin typeface="Calibri"/>
                <a:cs typeface="Calibri"/>
                <a:sym typeface="Calibri"/>
              </a:rPr>
              <a:t>The document was developed in collaboration with the Rhode Island Department of Education and Heather Van </a:t>
            </a:r>
            <a:r>
              <a:rPr lang="en-US" sz="1200" b="0" i="0" u="none" strike="noStrike" cap="none" dirty="0" err="1">
                <a:solidFill>
                  <a:schemeClr val="dk1"/>
                </a:solidFill>
                <a:latin typeface="Calibri"/>
                <a:cs typeface="Calibri"/>
                <a:sym typeface="Calibri"/>
              </a:rPr>
              <a:t>Benthuysen</a:t>
            </a:r>
            <a:r>
              <a:rPr lang="en-US" sz="1200" b="0" i="0" u="none" strike="noStrike" cap="none" dirty="0">
                <a:solidFill>
                  <a:schemeClr val="dk1"/>
                </a:solidFill>
                <a:latin typeface="Calibri"/>
                <a:cs typeface="Calibri"/>
                <a:sym typeface="Calibri"/>
              </a:rPr>
              <a:t>, </a:t>
            </a:r>
            <a:r>
              <a:rPr lang="en-US" sz="1200" b="0" i="0" u="none" strike="noStrike" cap="none" dirty="0" err="1">
                <a:solidFill>
                  <a:schemeClr val="dk1"/>
                </a:solidFill>
                <a:latin typeface="Calibri"/>
                <a:cs typeface="Calibri"/>
                <a:sym typeface="Calibri"/>
              </a:rPr>
              <a:t>EngagEd</a:t>
            </a:r>
            <a:r>
              <a:rPr lang="en-US" sz="1200" b="0" i="0" u="none" strike="noStrike" cap="none" dirty="0">
                <a:solidFill>
                  <a:schemeClr val="dk1"/>
                </a:solidFill>
                <a:latin typeface="Calibri"/>
                <a:cs typeface="Calibri"/>
                <a:sym typeface="Calibri"/>
              </a:rPr>
              <a:t> Collective Consultancy.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330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304458592af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304458592af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Dimension 4, the final dimension, focuses on expression and application. Students learn to communicate their conclusions clearly and persuasively through writing, presentations, or multimedia projects. Beyond sharing findings, they are encouraged to take informed action—applying their new knowledge to real-world situations. This might involve community projects, advocacy, presenting findings to key audiences, or other forms of civic engagement, embodying the role of active and responsible citizens. Students share their findings and extend learning into the real world, practicing civic participation skills to improve their communities.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50B2E-A018-7988-6987-6DF8B0871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726C6-DF0D-6B49-ED56-CFBBB6E55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9D305-BE46-033D-E46A-6FCE2566247E}"/>
              </a:ext>
            </a:extLst>
          </p:cNvPr>
          <p:cNvSpPr>
            <a:spLocks noGrp="1"/>
          </p:cNvSpPr>
          <p:nvPr>
            <p:ph type="body" idx="1"/>
          </p:nvPr>
        </p:nvSpPr>
        <p:spPr/>
        <p:txBody>
          <a:bodyPr/>
          <a:lstStyle/>
          <a:p>
            <a:pPr marL="0" lvl="0" indent="0" algn="l" rtl="0">
              <a:lnSpc>
                <a:spcPct val="115000"/>
              </a:lnSpc>
              <a:spcBef>
                <a:spcPts val="1200"/>
              </a:spcBef>
              <a:spcAft>
                <a:spcPts val="0"/>
              </a:spcAft>
              <a:buNone/>
            </a:pPr>
            <a:r>
              <a:rPr lang="en-US" dirty="0">
                <a:solidFill>
                  <a:schemeClr val="dk1"/>
                </a:solidFill>
              </a:rPr>
              <a:t>The </a:t>
            </a:r>
            <a:r>
              <a:rPr lang="en-US" i="1" dirty="0">
                <a:solidFill>
                  <a:schemeClr val="dk1"/>
                </a:solidFill>
              </a:rPr>
              <a:t>Civic Learning Guidebook </a:t>
            </a:r>
            <a:r>
              <a:rPr lang="en-US" dirty="0">
                <a:solidFill>
                  <a:schemeClr val="dk1"/>
                </a:solidFill>
              </a:rPr>
              <a:t>outlines three types of inquiry. You can think of this analogy of a pool. On the “structured” end, the teacher takes more of the lead. Here, the teacher may supply the compelling question (perhaps one from the standards) and may have selected sources for the research process. On the “open” end, students take the lead. Students may generate their own compelling question and research is open-ended. The level of support can vary in between. When adding inquiry into practice, it is best to start with structured inquiry and move towards open inquiry as students become familiar with the process and progress. </a:t>
            </a:r>
          </a:p>
          <a:p>
            <a:pPr marL="0" lvl="0" indent="0" algn="l" rtl="0">
              <a:lnSpc>
                <a:spcPct val="115000"/>
              </a:lnSpc>
              <a:spcBef>
                <a:spcPts val="1200"/>
              </a:spcBef>
              <a:spcAft>
                <a:spcPts val="0"/>
              </a:spcAft>
              <a:buNone/>
            </a:pPr>
            <a:endParaRPr lang="en-US" b="0" dirty="0">
              <a:solidFill>
                <a:schemeClr val="dk1"/>
              </a:solidFill>
            </a:endParaRPr>
          </a:p>
          <a:p>
            <a:pPr marL="0" lvl="0" indent="0" algn="l" rtl="0">
              <a:lnSpc>
                <a:spcPct val="115000"/>
              </a:lnSpc>
              <a:spcBef>
                <a:spcPts val="1200"/>
              </a:spcBef>
              <a:spcAft>
                <a:spcPts val="0"/>
              </a:spcAft>
              <a:buNone/>
            </a:pPr>
            <a:r>
              <a:rPr lang="en-US" b="0" dirty="0">
                <a:solidFill>
                  <a:schemeClr val="dk1"/>
                </a:solidFill>
              </a:rPr>
              <a:t>In addition, </a:t>
            </a:r>
            <a:r>
              <a:rPr lang="en-US" b="1" dirty="0">
                <a:solidFill>
                  <a:schemeClr val="dk1"/>
                </a:solidFill>
              </a:rPr>
              <a:t>different students need different levels of support</a:t>
            </a:r>
            <a:r>
              <a:rPr lang="en-US" dirty="0">
                <a:solidFill>
                  <a:schemeClr val="dk1"/>
                </a:solidFill>
              </a:rPr>
              <a:t>, much like swimmers in a pool. Not all students learn at the same pace or have the same comfort level with inquiry. Some may need the close guidance of the shallow end, while others are ready to explore the depths of the deep end. </a:t>
            </a:r>
          </a:p>
          <a:p>
            <a:pPr marL="0" lvl="0" indent="0" algn="l" rtl="0">
              <a:lnSpc>
                <a:spcPct val="115000"/>
              </a:lnSpc>
              <a:spcBef>
                <a:spcPts val="1200"/>
              </a:spcBef>
              <a:spcAft>
                <a:spcPts val="0"/>
              </a:spcAft>
              <a:buNone/>
            </a:pPr>
            <a:endParaRPr lang="en-US" dirty="0">
              <a:solidFill>
                <a:schemeClr val="dk1"/>
              </a:solidFill>
            </a:endParaRPr>
          </a:p>
          <a:p>
            <a:pPr marL="0" lvl="0" indent="0" algn="l" rtl="0">
              <a:lnSpc>
                <a:spcPct val="115000"/>
              </a:lnSpc>
              <a:spcBef>
                <a:spcPts val="1200"/>
              </a:spcBef>
              <a:spcAft>
                <a:spcPts val="0"/>
              </a:spcAft>
              <a:buNone/>
            </a:pPr>
            <a:r>
              <a:rPr lang="en-US" dirty="0">
                <a:solidFill>
                  <a:schemeClr val="dk1"/>
                </a:solidFill>
              </a:rPr>
              <a:t>The teacher's role is to </a:t>
            </a:r>
            <a:r>
              <a:rPr lang="en-US" b="1" dirty="0">
                <a:solidFill>
                  <a:schemeClr val="dk1"/>
                </a:solidFill>
              </a:rPr>
              <a:t>facilitate this journey</a:t>
            </a:r>
            <a:r>
              <a:rPr lang="en-US" dirty="0">
                <a:solidFill>
                  <a:schemeClr val="dk1"/>
                </a:solidFill>
              </a:rPr>
              <a:t>, providing support where necessary and encouraging independence when appropriate. The ultimate goal is to help all students learn how to 'swim' on their own—to become independent thinkers and learners capable of conducting open inquiries. This model also helps schools plan horizontally across grades, building in more and more opportunities for open inquiry as students advance.</a:t>
            </a:r>
            <a:endParaRPr lang="en-US" dirty="0"/>
          </a:p>
        </p:txBody>
      </p:sp>
      <p:sp>
        <p:nvSpPr>
          <p:cNvPr id="4" name="Slide Number Placeholder 3">
            <a:extLst>
              <a:ext uri="{FF2B5EF4-FFF2-40B4-BE49-F238E27FC236}">
                <a16:creationId xmlns:a16="http://schemas.microsoft.com/office/drawing/2014/main" id="{2FCFBD60-CAF8-4D8B-E490-F93D63FBBCC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3391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explored how the structure of the </a:t>
            </a:r>
            <a:r>
              <a:rPr lang="en-US" i="1" dirty="0"/>
              <a:t>Rhode Island Social Studies Standards </a:t>
            </a:r>
            <a:r>
              <a:rPr lang="en-US" dirty="0"/>
              <a:t>supports inquiry, let’s now delve into an overview of the other Practices.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820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C74F-1231-AD47-461D-78BFFE261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19C9B-521D-7F85-4312-1AC1E1615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6B764-5B77-340D-BCBF-C3ED2242EA5B}"/>
              </a:ext>
            </a:extLst>
          </p:cNvPr>
          <p:cNvSpPr>
            <a:spLocks noGrp="1"/>
          </p:cNvSpPr>
          <p:nvPr>
            <p:ph type="body" idx="1"/>
          </p:nvPr>
        </p:nvSpPr>
        <p:spPr/>
        <p:txBody>
          <a:bodyPr/>
          <a:lstStyle/>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When teachers nurture student voice and an inclusive culture, they intentionally create an environment where all students feel safe, respected, and affirmed in sharing their voices, perspectives, and lived experiences. This practice positions students as knowledgeable individuals whose identities and ideas deserve to be amplified. Simultaneously, it fosters an inclusive classroom community that encourages risk-taking, provides affirmation, and cultivates a sense of belonging.</a:t>
            </a:r>
          </a:p>
          <a:p>
            <a:pPr marL="0" marR="0">
              <a:lnSpc>
                <a:spcPct val="115000"/>
              </a:lnSpc>
              <a:spcBef>
                <a:spcPts val="0"/>
              </a:spcBef>
              <a:spcAft>
                <a:spcPts val="0"/>
              </a:spcAft>
            </a:pPr>
            <a:endParaRPr lang="en-US" sz="1200" b="0" i="0" u="none" strike="noStrike" cap="none" dirty="0">
              <a:solidFill>
                <a:schemeClr val="dk1"/>
              </a:solidFill>
              <a:latin typeface="Calibri"/>
              <a:ea typeface="Roboto Light" panose="02000000000000000000" pitchFamily="2" charset="0"/>
              <a:cs typeface="Calibri"/>
              <a:sym typeface="Calibri"/>
            </a:endParaRPr>
          </a:p>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This is a core practice for a number of reasons. One, connecting to students’ lived realities makes civics education more authentic, relevant, and empowering.  But, more importantly, it is essential to develop and foster an inclusive classroom community in order to successfully incorporate other Civic Learning Practices.  </a:t>
            </a:r>
          </a:p>
        </p:txBody>
      </p:sp>
      <p:sp>
        <p:nvSpPr>
          <p:cNvPr id="4" name="Slide Number Placeholder 3">
            <a:extLst>
              <a:ext uri="{FF2B5EF4-FFF2-40B4-BE49-F238E27FC236}">
                <a16:creationId xmlns:a16="http://schemas.microsoft.com/office/drawing/2014/main" id="{6798FDFC-6B43-8661-2C8F-EAE569A7F3F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9686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latin typeface="Calibri"/>
                <a:ea typeface="Roboto Light" panose="02000000000000000000" pitchFamily="2" charset="0"/>
                <a:cs typeface="Calibri"/>
                <a:sym typeface="Calibri"/>
              </a:rPr>
              <a:t>For example, you can’t have successful inquiry without an inclusive environment.  You can’t have successful and respectful dialogue without it, etc.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8165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A8C78-C283-9267-34DE-B9DE4A643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CE4BB-BA0D-0FA3-AFA8-FF9C7E6D3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89A5B-408B-FA05-4F06-F21C87344314}"/>
              </a:ext>
            </a:extLst>
          </p:cNvPr>
          <p:cNvSpPr>
            <a:spLocks noGrp="1"/>
          </p:cNvSpPr>
          <p:nvPr>
            <p:ph type="body" idx="1"/>
          </p:nvPr>
        </p:nvSpPr>
        <p:spPr/>
        <p:txBody>
          <a:bodyPr/>
          <a:lstStyle/>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In short, </a:t>
            </a:r>
          </a:p>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Nurturing student voice:</a:t>
            </a:r>
          </a:p>
          <a:p>
            <a:pPr>
              <a:lnSpc>
                <a:spcPct val="100000"/>
              </a:lnSpc>
              <a:spcAft>
                <a:spcPts val="1200"/>
              </a:spcAft>
              <a:buSzPct val="150000"/>
              <a:buFont typeface="Arial" panose="020B0604020202020204" pitchFamily="34" charset="0"/>
              <a:buChar char="•"/>
            </a:pPr>
            <a:r>
              <a:rPr lang="en-US" sz="1200" dirty="0">
                <a:solidFill>
                  <a:schemeClr val="tx1"/>
                </a:solidFill>
              </a:rPr>
              <a:t>Creates a safe and respectful environment</a:t>
            </a:r>
          </a:p>
          <a:p>
            <a:pPr>
              <a:lnSpc>
                <a:spcPct val="100000"/>
              </a:lnSpc>
              <a:spcAft>
                <a:spcPts val="1200"/>
              </a:spcAft>
              <a:buSzPct val="150000"/>
              <a:buFont typeface="Arial" panose="020B0604020202020204" pitchFamily="34" charset="0"/>
              <a:buChar char="•"/>
            </a:pPr>
            <a:r>
              <a:rPr lang="en-US" sz="1200" dirty="0">
                <a:solidFill>
                  <a:schemeClr val="tx1"/>
                </a:solidFill>
              </a:rPr>
              <a:t>Affirms identities</a:t>
            </a:r>
          </a:p>
          <a:p>
            <a:pPr>
              <a:lnSpc>
                <a:spcPct val="100000"/>
              </a:lnSpc>
              <a:spcAft>
                <a:spcPts val="1200"/>
              </a:spcAft>
              <a:buSzPct val="150000"/>
              <a:buFont typeface="Arial" panose="020B0604020202020204" pitchFamily="34" charset="0"/>
              <a:buChar char="•"/>
            </a:pPr>
            <a:r>
              <a:rPr lang="en-US" sz="1200" dirty="0">
                <a:solidFill>
                  <a:schemeClr val="tx1"/>
                </a:solidFill>
              </a:rPr>
              <a:t>Amplifies ideas and experiences</a:t>
            </a:r>
          </a:p>
          <a:p>
            <a:pPr marL="0" marR="0">
              <a:lnSpc>
                <a:spcPct val="115000"/>
              </a:lnSpc>
              <a:spcBef>
                <a:spcPts val="0"/>
              </a:spcBef>
              <a:spcAft>
                <a:spcPts val="0"/>
              </a:spcAft>
            </a:pPr>
            <a:endParaRPr lang="en-US" sz="1200" b="0" i="0" u="none" strike="noStrike" cap="none" dirty="0">
              <a:solidFill>
                <a:schemeClr val="dk1"/>
              </a:solidFill>
              <a:latin typeface="Calibri"/>
              <a:ea typeface="Roboto Light" panose="02000000000000000000" pitchFamily="2" charset="0"/>
              <a:cs typeface="Calibri"/>
              <a:sym typeface="Calibri"/>
            </a:endParaRPr>
          </a:p>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Inclusive culture fosters:</a:t>
            </a:r>
          </a:p>
          <a:p>
            <a:pPr>
              <a:lnSpc>
                <a:spcPct val="100000"/>
              </a:lnSpc>
              <a:spcAft>
                <a:spcPts val="1200"/>
              </a:spcAft>
              <a:buSzPct val="150000"/>
              <a:buFont typeface="Arial" panose="020B0604020202020204" pitchFamily="34" charset="0"/>
              <a:buChar char="•"/>
            </a:pPr>
            <a:r>
              <a:rPr lang="en-US" sz="1200" dirty="0">
                <a:solidFill>
                  <a:schemeClr val="tx1"/>
                </a:solidFill>
              </a:rPr>
              <a:t>Appreciation for diverse perspectives</a:t>
            </a:r>
          </a:p>
          <a:p>
            <a:pPr>
              <a:lnSpc>
                <a:spcPct val="100000"/>
              </a:lnSpc>
              <a:spcAft>
                <a:spcPts val="1200"/>
              </a:spcAft>
              <a:buSzPct val="150000"/>
              <a:buFont typeface="Arial" panose="020B0604020202020204" pitchFamily="34" charset="0"/>
              <a:buChar char="•"/>
            </a:pPr>
            <a:r>
              <a:rPr lang="en-US" sz="1200" dirty="0">
                <a:solidFill>
                  <a:schemeClr val="tx1"/>
                </a:solidFill>
              </a:rPr>
              <a:t>Engagement across differences</a:t>
            </a:r>
          </a:p>
          <a:p>
            <a:pPr>
              <a:lnSpc>
                <a:spcPct val="100000"/>
              </a:lnSpc>
              <a:spcAft>
                <a:spcPts val="1200"/>
              </a:spcAft>
              <a:buSzPct val="150000"/>
              <a:buFont typeface="Arial" panose="020B0604020202020204" pitchFamily="34" charset="0"/>
              <a:buChar char="•"/>
            </a:pPr>
            <a:r>
              <a:rPr lang="en-US" sz="1200" dirty="0">
                <a:solidFill>
                  <a:schemeClr val="tx1"/>
                </a:solidFill>
              </a:rPr>
              <a:t>Sense of belonging and empowerment</a:t>
            </a:r>
          </a:p>
          <a:p>
            <a:pPr marL="0" marR="0">
              <a:lnSpc>
                <a:spcPct val="115000"/>
              </a:lnSpc>
              <a:spcBef>
                <a:spcPts val="0"/>
              </a:spcBef>
              <a:spcAft>
                <a:spcPts val="0"/>
              </a:spcAft>
            </a:pPr>
            <a:endParaRPr lang="en-US" sz="1200" b="0" i="0" u="none" strike="noStrike" cap="none" dirty="0">
              <a:solidFill>
                <a:schemeClr val="dk1"/>
              </a:solidFill>
              <a:latin typeface="Calibri"/>
              <a:ea typeface="Roboto Light" panose="02000000000000000000" pitchFamily="2" charset="0"/>
              <a:cs typeface="Calibri"/>
              <a:sym typeface="Calibri"/>
            </a:endParaRPr>
          </a:p>
        </p:txBody>
      </p:sp>
      <p:sp>
        <p:nvSpPr>
          <p:cNvPr id="4" name="Slide Number Placeholder 3">
            <a:extLst>
              <a:ext uri="{FF2B5EF4-FFF2-40B4-BE49-F238E27FC236}">
                <a16:creationId xmlns:a16="http://schemas.microsoft.com/office/drawing/2014/main" id="{5EE9E31D-B704-E08C-34E0-4E3691A2597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5570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CC013-C943-BFD8-4561-581DED4EE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64B15-D8C2-18A4-6C59-AD13577A6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BAB46-8436-4A2A-5197-3C44C075F6A7}"/>
              </a:ext>
            </a:extLst>
          </p:cNvPr>
          <p:cNvSpPr>
            <a:spLocks noGrp="1"/>
          </p:cNvSpPr>
          <p:nvPr>
            <p:ph type="body" idx="1"/>
          </p:nvPr>
        </p:nvSpPr>
        <p:spPr/>
        <p:txBody>
          <a:bodyPr/>
          <a:lstStyle/>
          <a:p>
            <a:r>
              <a:rPr lang="en-US" dirty="0"/>
              <a:t>In this next section, we will explore the supporting practices</a:t>
            </a:r>
          </a:p>
        </p:txBody>
      </p:sp>
      <p:sp>
        <p:nvSpPr>
          <p:cNvPr id="4" name="Slide Number Placeholder 3">
            <a:extLst>
              <a:ext uri="{FF2B5EF4-FFF2-40B4-BE49-F238E27FC236}">
                <a16:creationId xmlns:a16="http://schemas.microsoft.com/office/drawing/2014/main" id="{FF5D4798-8AFB-E35B-B874-2DE28326C31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374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8C60-6CF0-58ED-2006-726E2BAA8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46234-BBD3-5BED-BFE5-4C59A209A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01D58-4F5B-E21E-1EAC-875A55771CAA}"/>
              </a:ext>
            </a:extLst>
          </p:cNvPr>
          <p:cNvSpPr>
            <a:spLocks noGrp="1"/>
          </p:cNvSpPr>
          <p:nvPr>
            <p:ph type="body" idx="1"/>
          </p:nvPr>
        </p:nvSpPr>
        <p:spPr/>
        <p:txBody>
          <a:bodyPr/>
          <a:lstStyle/>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In Supporting Practice 1, educators ensure that curricular content reflects the diverse identities and experiences of students and the rich, complex, and intersectional tapestry of our nation’s history. Educators introduce multiple voices and ideas by developing questions and planning inquiries, applying disciplinary tools and concepts, selecting primary and secondary sources, leveraging local and student lived experiences, oral histories, etc. It includes exploring different perspectives and ideas and questioning and analyzing these elements critically.</a:t>
            </a:r>
          </a:p>
          <a:p>
            <a:pPr marL="0" marR="0">
              <a:lnSpc>
                <a:spcPct val="115000"/>
              </a:lnSpc>
              <a:spcBef>
                <a:spcPts val="0"/>
              </a:spcBef>
              <a:spcAft>
                <a:spcPts val="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15000"/>
              </a:lnSpc>
              <a:spcBef>
                <a:spcPts val="0"/>
              </a:spcBef>
              <a:spcAft>
                <a:spcPts val="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a:extLst>
              <a:ext uri="{FF2B5EF4-FFF2-40B4-BE49-F238E27FC236}">
                <a16:creationId xmlns:a16="http://schemas.microsoft.com/office/drawing/2014/main" id="{E79C5769-BF43-DF32-48D1-F9278635C25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000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1338-C2DA-9160-84C1-D81C4EDBA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64805-A364-01BB-489B-819AA690B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62550-DE5A-8293-74D2-7468F63145CA}"/>
              </a:ext>
            </a:extLst>
          </p:cNvPr>
          <p:cNvSpPr>
            <a:spLocks noGrp="1"/>
          </p:cNvSpPr>
          <p:nvPr>
            <p:ph type="body" idx="1"/>
          </p:nvPr>
        </p:nvSpPr>
        <p:spPr/>
        <p:txBody>
          <a:bodyPr/>
          <a:lstStyle/>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Engaging in dialogue and deliberation about difficult or controversial topics involves teaching students to respectfully discuss and consider different viewpoints. This practice fosters critical thinking, empathy, and the ability to engage in civil discourse. Facilitating student dialogue provides an opportunity to investigate and deliberate essential questions on topics facing their families and community. </a:t>
            </a:r>
          </a:p>
          <a:p>
            <a:pPr marL="0" marR="0">
              <a:lnSpc>
                <a:spcPct val="115000"/>
              </a:lnSpc>
              <a:spcBef>
                <a:spcPts val="0"/>
              </a:spcBef>
              <a:spcAft>
                <a:spcPts val="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a:extLst>
              <a:ext uri="{FF2B5EF4-FFF2-40B4-BE49-F238E27FC236}">
                <a16:creationId xmlns:a16="http://schemas.microsoft.com/office/drawing/2014/main" id="{295F4A8D-4F9A-4354-C15E-DE7257538A8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8751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5C65-F9C7-DF9E-1016-D8CE33D81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B528A-E635-F1A9-35A4-188A4EA78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E77F1-B85F-3ED4-80F8-D36FC45CB5D3}"/>
              </a:ext>
            </a:extLst>
          </p:cNvPr>
          <p:cNvSpPr>
            <a:spLocks noGrp="1"/>
          </p:cNvSpPr>
          <p:nvPr>
            <p:ph type="body" idx="1"/>
          </p:nvPr>
        </p:nvSpPr>
        <p:spPr/>
        <p:txBody>
          <a:bodyPr/>
          <a:lstStyle/>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Supporting Practice 2 focuses on teaching students to engage in mutually respectful and productive discussions about difficult or controversial topics. It emphasizes listening to different viewpoints, articulating one’s own thoughts clearly, and deliberating in a constructive manner to promote mutual understanding and consensus on solutions that are for the betterment of the common good.</a:t>
            </a:r>
          </a:p>
          <a:p>
            <a:pPr marL="0" marR="0">
              <a:lnSpc>
                <a:spcPct val="115000"/>
              </a:lnSpc>
              <a:spcBef>
                <a:spcPts val="0"/>
              </a:spcBef>
              <a:spcAft>
                <a:spcPts val="0"/>
              </a:spcAft>
            </a:pPr>
            <a:endParaRPr lang="en-US" sz="1200" b="0" i="0" u="none" strike="noStrike" cap="none" dirty="0">
              <a:solidFill>
                <a:schemeClr val="dk1"/>
              </a:solidFill>
              <a:latin typeface="Calibri"/>
              <a:ea typeface="Roboto Light" panose="02000000000000000000" pitchFamily="2" charset="0"/>
              <a:cs typeface="Calibri"/>
              <a:sym typeface="Calibri"/>
            </a:endParaRPr>
          </a:p>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Dialogue often precedes deliberation in a comprehensive process.</a:t>
            </a:r>
          </a:p>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They are both different than debate which aims to persuade others and asks participants to find ways to win the argument rather than asking them to consider other viewpoints or even change their minds.</a:t>
            </a:r>
          </a:p>
          <a:p>
            <a:pPr marL="0" marR="0">
              <a:lnSpc>
                <a:spcPct val="115000"/>
              </a:lnSpc>
              <a:spcBef>
                <a:spcPts val="0"/>
              </a:spcBef>
              <a:spcAft>
                <a:spcPts val="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a:extLst>
              <a:ext uri="{FF2B5EF4-FFF2-40B4-BE49-F238E27FC236}">
                <a16:creationId xmlns:a16="http://schemas.microsoft.com/office/drawing/2014/main" id="{A1885340-C5BE-5D6E-E603-4671BD282DB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966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latin typeface="Calibri"/>
                <a:ea typeface="Aptos" panose="020B0004020202020204" pitchFamily="34" charset="0"/>
                <a:cs typeface="Calibri"/>
                <a:sym typeface="Calibri"/>
              </a:rPr>
              <a:t>{This slide is animated, click to advance} </a:t>
            </a:r>
            <a:endParaRPr lang="en-US" sz="1200" b="0" i="0" u="none" strike="noStrike" cap="none" dirty="0">
              <a:solidFill>
                <a:schemeClr val="dk1"/>
              </a:solidFill>
              <a:latin typeface="Calibri"/>
              <a:cs typeface="Calibri"/>
              <a:sym typeface="Calibri"/>
            </a:endParaRPr>
          </a:p>
          <a:p>
            <a:r>
              <a:rPr lang="en-US" dirty="0"/>
              <a:t>The </a:t>
            </a:r>
            <a:r>
              <a:rPr lang="en-US" i="1" dirty="0"/>
              <a:t>Rhode Island Social Studies Standards</a:t>
            </a:r>
            <a:r>
              <a:rPr lang="en-US" dirty="0"/>
              <a:t>, published in Feb. 2023, established a set of anchor standards that appear across all grade levels and increase in rigor over K-12. Civics is one of the domains of the anchor standards and three anchor standards are devoted to civics. This already establishes civics education throughout K-12.  In addition, there are civics-related content standards woven throughout K-12. Students progressively learn about rules and laws and their rights and responsibilities from their classrooms to their place in the world and there is a specific focus on state and US government and civics in grade 8 and a model high school civics course.</a:t>
            </a:r>
          </a:p>
          <a:p>
            <a:endParaRPr lang="en-US" dirty="0"/>
          </a:p>
          <a:p>
            <a:endParaRPr lang="en-US" dirty="0"/>
          </a:p>
          <a:p>
            <a:r>
              <a:rPr lang="en-US" dirty="0"/>
              <a:t>{click} The </a:t>
            </a:r>
            <a:r>
              <a:rPr lang="en-US" i="1" dirty="0"/>
              <a:t>Social Studies Curriculum Framework </a:t>
            </a:r>
            <a:r>
              <a:rPr lang="en-US" dirty="0"/>
              <a:t>was published in January of 2024 and sets recommendations and expectations for the implementation of the standards K-12 with respect to curriculum, instruction, and assessment. It includes specific recommendations for high school coursework, including Civics, and guidance for when the civics project required by legislation could be implemented.</a:t>
            </a:r>
          </a:p>
          <a:p>
            <a:endParaRPr lang="en-US" dirty="0"/>
          </a:p>
          <a:p>
            <a:r>
              <a:rPr lang="en-US" dirty="0"/>
              <a:t>{click} The </a:t>
            </a:r>
            <a:r>
              <a:rPr lang="en-US" i="1" dirty="0"/>
              <a:t>Civic Learning Guidebook </a:t>
            </a:r>
            <a:r>
              <a:rPr lang="en-US" dirty="0"/>
              <a:t>builds on those two documents.  The Civic Learning Practices outlined in the </a:t>
            </a:r>
            <a:r>
              <a:rPr lang="en-US" i="1" dirty="0"/>
              <a:t>Guidebook</a:t>
            </a:r>
            <a:r>
              <a:rPr lang="en-US" dirty="0"/>
              <a:t> build on the high-quality instructional practices of the Curriculum Framework and the </a:t>
            </a:r>
            <a:r>
              <a:rPr lang="en-US" i="1" dirty="0"/>
              <a:t>Guidebook</a:t>
            </a:r>
            <a:r>
              <a:rPr lang="en-US" dirty="0"/>
              <a:t> contains more guidelines for civic action projects – which are not just for middle and high school. (more on that later)</a:t>
            </a:r>
          </a:p>
          <a:p>
            <a:r>
              <a:rPr lang="en-US" dirty="0"/>
              <a:t>RIDE does not view civics proficiency for a student as a box to check off. RIDE’s vision is for civics instruction to be integrated throughout K-12, to truly prepare our students for their college, career, and civic lives.  (This means that K-12 teams need to work together.)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575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Roboto Light" panose="02000000000000000000" pitchFamily="2" charset="0"/>
                <a:cs typeface="Calibri"/>
                <a:sym typeface="Calibri"/>
              </a:rPr>
              <a:t>Educators (and students) are responsible and accountable for creating a safe and productive learning environment. Ideologies that are harmful to students, discriminatory, or extremist can create an unsafe, even hostile environment. These topics have no place in the classroom. While some students and families may hold these views, that is their choice. However, there are limitations to speech in schools - and any speech that can be disruptive or distracting should be restricted.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6700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6AD4F-10E0-A9A6-9B0F-B156BC3BB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3B42-8D8F-E55B-6930-B64E62029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3BF27-4612-5F67-1CB9-E8802E01C51A}"/>
              </a:ext>
            </a:extLst>
          </p:cNvPr>
          <p:cNvSpPr>
            <a:spLocks noGrp="1"/>
          </p:cNvSpPr>
          <p:nvPr>
            <p:ph type="body" idx="1"/>
          </p:nvPr>
        </p:nvSpPr>
        <p:spPr/>
        <p:txBody>
          <a:bodyPr/>
          <a:lstStyle/>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Supporting Practice 3 contextualizes learning within content, situations, and processes that are connected to students’ communities and lived experiences. This practice helps classrooms come alive, ensuring what students are learning is relevant to them and their families, and that the classroom bridges students to the community through learning. Community-connected learning grounds academic content in real-world contexts.</a:t>
            </a:r>
          </a:p>
          <a:p>
            <a:pPr marL="0" marR="0">
              <a:lnSpc>
                <a:spcPct val="115000"/>
              </a:lnSpc>
              <a:spcBef>
                <a:spcPts val="0"/>
              </a:spcBef>
              <a:spcAft>
                <a:spcPts val="0"/>
              </a:spcAft>
            </a:pPr>
            <a:endParaRPr lang="en-US" sz="1200" b="0" i="0" u="none" strike="noStrike" cap="none" dirty="0">
              <a:solidFill>
                <a:schemeClr val="dk1"/>
              </a:solidFill>
              <a:latin typeface="Calibri"/>
              <a:ea typeface="Roboto Light" panose="02000000000000000000" pitchFamily="2" charset="0"/>
              <a:cs typeface="Calibri"/>
              <a:sym typeface="Calibri"/>
            </a:endParaRPr>
          </a:p>
          <a:p>
            <a:pPr marL="0" marR="0" lvl="0" indent="-22860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Roboto Light" panose="02000000000000000000" pitchFamily="2" charset="0"/>
                <a:cs typeface="Calibri"/>
                <a:sym typeface="Calibri"/>
              </a:rPr>
              <a:t>The</a:t>
            </a:r>
            <a:r>
              <a:rPr lang="en-US" sz="1200" b="0" i="1" u="none" strike="noStrike" cap="none" dirty="0">
                <a:solidFill>
                  <a:schemeClr val="dk1"/>
                </a:solidFill>
                <a:latin typeface="Calibri"/>
                <a:ea typeface="Roboto Light" panose="02000000000000000000" pitchFamily="2" charset="0"/>
                <a:cs typeface="Calibri"/>
                <a:sym typeface="Calibri"/>
              </a:rPr>
              <a:t> Guidebook </a:t>
            </a:r>
            <a:r>
              <a:rPr lang="en-US" sz="1200" b="0" i="0" u="none" strike="noStrike" cap="none" dirty="0">
                <a:solidFill>
                  <a:schemeClr val="dk1"/>
                </a:solidFill>
                <a:latin typeface="Calibri"/>
                <a:ea typeface="Roboto Light" panose="02000000000000000000" pitchFamily="2" charset="0"/>
                <a:cs typeface="Calibri"/>
                <a:sym typeface="Calibri"/>
              </a:rPr>
              <a:t>includes tips and best practices for community involvement and includes some Rhode Island contacts.</a:t>
            </a:r>
          </a:p>
          <a:p>
            <a:pPr marL="0" marR="0">
              <a:lnSpc>
                <a:spcPct val="115000"/>
              </a:lnSpc>
              <a:spcBef>
                <a:spcPts val="0"/>
              </a:spcBef>
              <a:spcAft>
                <a:spcPts val="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15000"/>
              </a:lnSpc>
              <a:spcBef>
                <a:spcPts val="0"/>
              </a:spcBef>
              <a:spcAft>
                <a:spcPts val="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a:extLst>
              <a:ext uri="{FF2B5EF4-FFF2-40B4-BE49-F238E27FC236}">
                <a16:creationId xmlns:a16="http://schemas.microsoft.com/office/drawing/2014/main" id="{D68ADED0-1FE8-AD61-E6DB-C255440AFFF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9386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26E13-F092-D764-DB10-B02584E77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BF71F-F3BA-68FC-665A-A1F515CB4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C2C5C-8351-8B7A-0532-73612CB20A55}"/>
              </a:ext>
            </a:extLst>
          </p:cNvPr>
          <p:cNvSpPr>
            <a:spLocks noGrp="1"/>
          </p:cNvSpPr>
          <p:nvPr>
            <p:ph type="body" idx="1"/>
          </p:nvPr>
        </p:nvSpPr>
        <p:spPr/>
        <p:txBody>
          <a:bodyPr/>
          <a:lstStyle/>
          <a:p>
            <a:pPr marL="0" marR="0">
              <a:lnSpc>
                <a:spcPct val="115000"/>
              </a:lnSpc>
              <a:spcBef>
                <a:spcPts val="0"/>
              </a:spcBef>
              <a:spcAft>
                <a:spcPts val="1000"/>
              </a:spcAft>
            </a:pPr>
            <a:r>
              <a:rPr lang="en-US" sz="1200" b="0" i="0" u="none" strike="noStrike" cap="none" dirty="0">
                <a:solidFill>
                  <a:schemeClr val="dk1"/>
                </a:solidFill>
                <a:latin typeface="Calibri"/>
                <a:ea typeface="Roboto Light" panose="02000000000000000000" pitchFamily="2" charset="0"/>
                <a:cs typeface="Calibri"/>
                <a:sym typeface="Calibri"/>
              </a:rPr>
              <a:t>Supporting Practice 4 involves engaging students in simulations and role-playing activities that mimic democratic processes like elections, legislative sessions, or court trials. </a:t>
            </a:r>
          </a:p>
          <a:p>
            <a:pPr marL="0" marR="0">
              <a:lnSpc>
                <a:spcPct val="115000"/>
              </a:lnSpc>
              <a:spcBef>
                <a:spcPts val="0"/>
              </a:spcBef>
              <a:spcAft>
                <a:spcPts val="0"/>
              </a:spcAft>
            </a:pPr>
            <a:endParaRPr lang="en-US" sz="1200" b="0" i="0" u="none" strike="noStrike" cap="none" dirty="0">
              <a:solidFill>
                <a:schemeClr val="dk1"/>
              </a:solidFill>
              <a:latin typeface="Calibri"/>
              <a:ea typeface="Roboto Light" panose="02000000000000000000" pitchFamily="2" charset="0"/>
              <a:cs typeface="Calibri"/>
              <a:sym typeface="Calibri"/>
            </a:endParaRPr>
          </a:p>
          <a:p>
            <a:pPr marL="0" marR="0">
              <a:lnSpc>
                <a:spcPct val="115000"/>
              </a:lnSpc>
              <a:spcBef>
                <a:spcPts val="0"/>
              </a:spcBef>
              <a:spcAft>
                <a:spcPts val="0"/>
              </a:spcAft>
            </a:pPr>
            <a:r>
              <a:rPr lang="en-US" sz="1200" b="0" i="0" u="none" strike="noStrike" cap="none" dirty="0">
                <a:solidFill>
                  <a:schemeClr val="dk1"/>
                </a:solidFill>
                <a:latin typeface="Calibri"/>
                <a:ea typeface="Roboto Light" panose="02000000000000000000" pitchFamily="2" charset="0"/>
                <a:cs typeface="Calibri"/>
                <a:sym typeface="Calibri"/>
              </a:rPr>
              <a:t>Participating in simulations helps students grasp the complexities and responsibilities of civic roles, fostering a deeper appreciation for democratic principles, and encouraging active participation in civic life. It allows students to experience civics in a supportive environment, building their participatory knowledge, skills, and dispositions. </a:t>
            </a:r>
          </a:p>
        </p:txBody>
      </p:sp>
      <p:sp>
        <p:nvSpPr>
          <p:cNvPr id="4" name="Slide Number Placeholder 3">
            <a:extLst>
              <a:ext uri="{FF2B5EF4-FFF2-40B4-BE49-F238E27FC236}">
                <a16:creationId xmlns:a16="http://schemas.microsoft.com/office/drawing/2014/main" id="{51438B8D-3D49-5D07-8A60-467DF4D4F62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0907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CDC1-6B41-62EE-1DB5-37BEF1B9A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7A683-38A2-711C-9F67-2129ECEB1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C5F3A-B062-F121-178B-F983D2BE6587}"/>
              </a:ext>
            </a:extLst>
          </p:cNvPr>
          <p:cNvSpPr>
            <a:spLocks noGrp="1"/>
          </p:cNvSpPr>
          <p:nvPr>
            <p:ph type="body" idx="1"/>
          </p:nvPr>
        </p:nvSpPr>
        <p:spPr/>
        <p:txBody>
          <a:bodyPr/>
          <a:lstStyle/>
          <a:p>
            <a:pPr marL="0" marR="0">
              <a:lnSpc>
                <a:spcPct val="115000"/>
              </a:lnSpc>
              <a:spcBef>
                <a:spcPts val="0"/>
              </a:spcBef>
              <a:spcAft>
                <a:spcPts val="1000"/>
              </a:spcAft>
            </a:pPr>
            <a:r>
              <a:rPr lang="en-US" sz="1200" b="0" i="0" u="none" strike="noStrike" cap="none" dirty="0">
                <a:solidFill>
                  <a:schemeClr val="dk1"/>
                </a:solidFill>
                <a:latin typeface="Calibri"/>
                <a:ea typeface="Roboto Light" panose="02000000000000000000" pitchFamily="2" charset="0"/>
                <a:cs typeface="Calibri"/>
                <a:sym typeface="Calibri"/>
              </a:rPr>
              <a:t>We encourage simulations that have students take on roles of civic actors in mock trials, legislative hearings, or town halls, not personas or perspectives that could cause trauma or harm to others</a:t>
            </a:r>
          </a:p>
        </p:txBody>
      </p:sp>
      <p:sp>
        <p:nvSpPr>
          <p:cNvPr id="4" name="Slide Number Placeholder 3">
            <a:extLst>
              <a:ext uri="{FF2B5EF4-FFF2-40B4-BE49-F238E27FC236}">
                <a16:creationId xmlns:a16="http://schemas.microsoft.com/office/drawing/2014/main" id="{30924459-675D-0523-5C7B-A3628B97250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722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34E6-D907-9F2D-E128-9D30B7998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8C822-B486-CAED-8D33-DE93AD7B2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AF284-77CD-0E1A-6BC5-7782259AE7CA}"/>
              </a:ext>
            </a:extLst>
          </p:cNvPr>
          <p:cNvSpPr>
            <a:spLocks noGrp="1"/>
          </p:cNvSpPr>
          <p:nvPr>
            <p:ph type="body" idx="1"/>
          </p:nvPr>
        </p:nvSpPr>
        <p:spPr/>
        <p:txBody>
          <a:bodyPr/>
          <a:lstStyle/>
          <a:p>
            <a:pPr marL="0" marR="0">
              <a:lnSpc>
                <a:spcPct val="115000"/>
              </a:lnSpc>
              <a:spcBef>
                <a:spcPts val="0"/>
              </a:spcBef>
              <a:spcAft>
                <a:spcPts val="1000"/>
              </a:spcAft>
            </a:pPr>
            <a:r>
              <a:rPr lang="en-US" sz="1200" b="0" i="0" u="none" strike="noStrike" cap="none" dirty="0">
                <a:solidFill>
                  <a:schemeClr val="dk1"/>
                </a:solidFill>
                <a:latin typeface="Calibri"/>
                <a:ea typeface="Roboto Light" panose="02000000000000000000" pitchFamily="2" charset="0"/>
                <a:cs typeface="Calibri"/>
                <a:sym typeface="Calibri"/>
              </a:rPr>
              <a:t>Developing Civic Media Literacy involves teaching students to critically assess media content, understand its impact on public opinion and democracy, recognize bias and misinformation, and construct media for civic purposes. It equips students with the skills to discern credible information, understand the media’s role in shaping public discourse, and participate in democracy with an informed perspective through mediums that are readily available and used for participation in civic life.</a:t>
            </a:r>
          </a:p>
          <a:p>
            <a:pPr marL="0" marR="0">
              <a:lnSpc>
                <a:spcPct val="115000"/>
              </a:lnSpc>
              <a:spcBef>
                <a:spcPts val="0"/>
              </a:spcBef>
              <a:spcAft>
                <a:spcPts val="1000"/>
              </a:spcAft>
            </a:pPr>
            <a:endParaRPr lang="en-US" sz="1200" b="0" i="0" u="none" strike="noStrike" cap="none" dirty="0">
              <a:solidFill>
                <a:schemeClr val="dk1"/>
              </a:solidFill>
              <a:latin typeface="Calibri"/>
              <a:ea typeface="Roboto Light" panose="02000000000000000000" pitchFamily="2" charset="0"/>
              <a:cs typeface="Calibri"/>
              <a:sym typeface="Calibri"/>
            </a:endParaRPr>
          </a:p>
          <a:p>
            <a:pPr marL="0" marR="0">
              <a:lnSpc>
                <a:spcPct val="115000"/>
              </a:lnSpc>
              <a:spcBef>
                <a:spcPts val="0"/>
              </a:spcBef>
              <a:spcAft>
                <a:spcPts val="1000"/>
              </a:spcAft>
            </a:pPr>
            <a:r>
              <a:rPr lang="en-US" sz="1200" b="0" i="0" u="none" strike="noStrike" cap="none" dirty="0">
                <a:solidFill>
                  <a:schemeClr val="dk1"/>
                </a:solidFill>
                <a:latin typeface="Calibri"/>
                <a:ea typeface="Roboto Light" panose="02000000000000000000" pitchFamily="2" charset="0"/>
                <a:cs typeface="Calibri"/>
                <a:sym typeface="Calibri"/>
              </a:rPr>
              <a:t>The </a:t>
            </a:r>
            <a:r>
              <a:rPr lang="en-US" sz="1200" b="0" i="1" u="none" strike="noStrike" cap="none" dirty="0">
                <a:solidFill>
                  <a:schemeClr val="dk1"/>
                </a:solidFill>
                <a:latin typeface="Calibri"/>
                <a:ea typeface="Roboto Light" panose="02000000000000000000" pitchFamily="2" charset="0"/>
                <a:cs typeface="Calibri"/>
                <a:sym typeface="Calibri"/>
              </a:rPr>
              <a:t>Guidebook</a:t>
            </a:r>
            <a:r>
              <a:rPr lang="en-US" sz="1200" b="0" i="0" u="none" strike="noStrike" cap="none" dirty="0">
                <a:solidFill>
                  <a:schemeClr val="dk1"/>
                </a:solidFill>
                <a:latin typeface="Calibri"/>
                <a:ea typeface="Roboto Light" panose="02000000000000000000" pitchFamily="2" charset="0"/>
                <a:cs typeface="Calibri"/>
                <a:sym typeface="Calibri"/>
              </a:rPr>
              <a:t> includes resources for developing civic media literacy as both consumers and producers of media.</a:t>
            </a:r>
          </a:p>
          <a:p>
            <a:pPr marL="0" marR="0">
              <a:lnSpc>
                <a:spcPct val="115000"/>
              </a:lnSpc>
              <a:spcBef>
                <a:spcPts val="0"/>
              </a:spcBef>
              <a:spcAft>
                <a:spcPts val="1000"/>
              </a:spcAft>
            </a:pPr>
            <a:endParaRPr lang="en-US" sz="12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Slide Number Placeholder 3">
            <a:extLst>
              <a:ext uri="{FF2B5EF4-FFF2-40B4-BE49-F238E27FC236}">
                <a16:creationId xmlns:a16="http://schemas.microsoft.com/office/drawing/2014/main" id="{C7C7EED8-64C2-FCA0-1135-06C405F1969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7595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6250D-13B3-4B9A-05E7-289A0FBD5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EB831-9025-68A3-C9AA-0EF37EC83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B8ED0-685A-129A-86CC-2478494362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4B2E25-109A-927C-E5F2-27AFBBA0CD2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5896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Guidebook</a:t>
            </a:r>
            <a:r>
              <a:rPr lang="en-US" dirty="0"/>
              <a:t> outlines two distinct types of civic action projects that students will engage with throughout their K-12 education. The first are "Taking Informed Action Projects,” as articulated by the C3 Framework, which culminate the inquiry process across all grade levels. These projects serve as a summative assessment, allowing students to apply their learning in social, political, environmental, or economic contexts. </a:t>
            </a:r>
          </a:p>
          <a:p>
            <a:endParaRPr lang="en-US" dirty="0"/>
          </a:p>
          <a:p>
            <a:r>
              <a:rPr lang="en-US" dirty="0"/>
              <a:t>The second type are "Civics Capstone Projects," which are more comprehensive, student-led projects that RIDE recommends act as the student-led civics project as outlined in legislation {RIGL §16-22-2}. As stated in the legislation, these are to be completed in middle or high school as a graduation requirement beginning with the class of 2028. Civics Capstone Projects represent a culmination of the civic knowledge, skills, and dispositions students will have developed since kindergarten, requiring them to identify a community issue, conduct research, and implement a solution.</a:t>
            </a:r>
          </a:p>
          <a:p>
            <a:endParaRPr lang="en-US" dirty="0"/>
          </a:p>
          <a:p>
            <a:r>
              <a:rPr lang="en-US" dirty="0"/>
              <a:t>Note that the idea here follows what we just talked about with structured inquiry and open inquiry – RIDE’s vision is that students will have experienced projects throughout their K-12 education, so that when they are working on the project for graduation, the “Capstone,” it is not their first time. Therefore, this project will be truly student-led and robust. This will take planning within K-12 teams deciding where to include Taking Informed Action Projects so that students are prepared for their Capstone.</a:t>
            </a:r>
          </a:p>
          <a:p>
            <a:endParaRPr lang="en-US" dirty="0"/>
          </a:p>
          <a:p>
            <a:r>
              <a:rPr lang="en-US" dirty="0"/>
              <a:t>Also note that the Capstone should be no less than a 6-week unit.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4831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Here are the project phases. These are the phases whether students are working on a Taking Informed Action Project or a Civics Capstone Project.  Notice how the Civic Learning Practices {click} are incorporated into the project phases. The majority of the Civic Learning Practices are essential for successful projects, and educators therefore will not want to skip over Part 3 of the </a:t>
            </a:r>
            <a:r>
              <a:rPr lang="en-US" i="1" dirty="0"/>
              <a:t>Guidebook</a:t>
            </a:r>
            <a:r>
              <a:rPr lang="en-US" dirty="0"/>
              <a:t>.</a:t>
            </a:r>
          </a:p>
          <a:p>
            <a:endParaRPr lang="en-US" dirty="0"/>
          </a:p>
          <a:p>
            <a:r>
              <a:rPr lang="en-US" dirty="0"/>
              <a:t>In Phase 1, teachers work with students to reinforce a supportive classroom community by establishing classroom norms, agreements, and ways of working together, creating a safe, inclusive environment where diverse perspectives are valued, and students feel comfortable sharing their experiences and ideas. Educators will hopefully be “reinforcing” this if they already established a positive classroom environment through Core Practice 2.</a:t>
            </a:r>
          </a:p>
          <a:p>
            <a:endParaRPr lang="en-US" dirty="0"/>
          </a:p>
          <a:p>
            <a:r>
              <a:rPr lang="en-US" dirty="0"/>
              <a:t>In Phase 2, students identify topics of interest for their inquiry projects. The teacher provides guidance on generating compelling questions that drive the inquiry process. Students plan their research by identifying key subtopics, determining what information they need, and strategizing how they will gather it.  </a:t>
            </a:r>
          </a:p>
          <a:p>
            <a:endParaRPr lang="en-US" dirty="0"/>
          </a:p>
          <a:p>
            <a:r>
              <a:rPr lang="en-US" dirty="0"/>
              <a:t>In Phase 3, students engage in extensive research to deepen their understanding of the issue. They investigate the historical, social, economic, and political factors contributing to the problem and seek out perspectives from those most impacted by it. Students use a variety of credible sources, such as academic articles, government reports, news media, and interviews with experts or community members. Throughout the research process, students participate in dialogic and deliberative activities to process, synthesize, and make meaning of the information they collect.</a:t>
            </a:r>
          </a:p>
          <a:p>
            <a:endParaRPr lang="en-US" dirty="0"/>
          </a:p>
          <a:p>
            <a:r>
              <a:rPr lang="en-US" dirty="0"/>
              <a:t>During Phase 4, students analyze the information gathered during their research to identify patterns, trends, and key insights. They evaluate the credibility and relevance of their sources and draw evidence-based conclusions about the nature of the problem and potential solutions. Students communicate their findings and conclusions through authentic assessments such as reflective essays, argumentative papers, deliberations, or presentations. These products should demonstrate students' growth in knowledge, critical thinking, and civic engagement. Students reflect on their personal learning journey and the implications of their findings for themselves and their community. After reflecting on their conclusions and solutions, students identify their action(s).</a:t>
            </a:r>
          </a:p>
          <a:p>
            <a:endParaRPr lang="en-US" dirty="0"/>
          </a:p>
          <a:p>
            <a:r>
              <a:rPr lang="en-US" dirty="0"/>
              <a:t>In Phase 5, students develop a plan of action to address the issue based on their research and analysis. They consider various strategies, such as raising awareness, advocating for policy changes, or collaborating with community organizations. Students assess the feasibility and potential impact of each approach and determine the most effective course of action. </a:t>
            </a:r>
          </a:p>
          <a:p>
            <a:endParaRPr lang="en-US" dirty="0"/>
          </a:p>
          <a:p>
            <a:r>
              <a:rPr lang="en-US" dirty="0"/>
              <a:t>In Phase 6, the culminating phase, students implement their action plan to the extent possible within the project timeline. Throughout the implementation process, students reflect on challenges, successes, and personal growth. The project concludes with a celebration and reflection event where students share their experiences, key learnings, and the impact of their actions. This event may involve the class, school community, or wider public, depending on students' preferences and the nature of their projects. </a:t>
            </a:r>
          </a:p>
          <a:p>
            <a:endParaRPr lang="en-US" dirty="0"/>
          </a:p>
          <a:p>
            <a:r>
              <a:rPr lang="en-US" dirty="0"/>
              <a:t>As you can see from the descriptions of the project phases, the Civic Learning Practices come into play within the phase(s) of the project.</a:t>
            </a:r>
          </a:p>
          <a:p>
            <a:endParaRPr lang="en-US" dirty="0"/>
          </a:p>
          <a:p>
            <a:r>
              <a:rPr lang="en-US" dirty="0"/>
              <a:t>{Some notes for the facilitator to help attendees connect the Civic Learning Practices to the project phases}</a:t>
            </a:r>
          </a:p>
          <a:p>
            <a:r>
              <a:rPr lang="en-US" dirty="0"/>
              <a:t>CP 1: Inquiry – all Phases (the visual on the next slide show how they are directly connected.)</a:t>
            </a:r>
          </a:p>
          <a:p>
            <a:r>
              <a:rPr lang="en-US" dirty="0"/>
              <a:t>CP 2: Nurture Voice and Inclusive Culture goes along with Phase 1.  This should have been established in the classroom already which is why we are “reinforcing” in this phase.</a:t>
            </a:r>
          </a:p>
          <a:p>
            <a:r>
              <a:rPr lang="en-US" dirty="0"/>
              <a:t>SP 1: Explore complexity – All Phases</a:t>
            </a:r>
          </a:p>
          <a:p>
            <a:r>
              <a:rPr lang="en-US" dirty="0"/>
              <a:t>SP 2: Engage in Dialogue and Deliberation – All phases, but it is mentioned specifically in Phase 3</a:t>
            </a:r>
          </a:p>
          <a:p>
            <a:r>
              <a:rPr lang="en-US" dirty="0"/>
              <a:t>SP 3: Participate through community-connected learning – phases 3, 5, and 6 </a:t>
            </a:r>
          </a:p>
          <a:p>
            <a:r>
              <a:rPr lang="en-US" dirty="0"/>
              <a:t>SP 4: Experience simulations – This may not come into play with projects since this is a real-life experience, but there may be opportunities to include simulations during the research process or during Phase 6 like having students simulate presenting their solutions in a town hall meeting.</a:t>
            </a:r>
          </a:p>
          <a:p>
            <a:r>
              <a:rPr lang="en-US" dirty="0"/>
              <a:t>SP 5: Develop Civic Media Literacy – Phases 3 and 4 while doing research and analyzing that research.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4772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project phases line up with the dimensions of the Inquiry Arc.  Dimensions 2 and 3 intersect with the same phases because students are researching and analyzing through the lenses of each dimension.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Dimension one – students are choosing their issue and developing questions about their issue.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Dimension two – students are conducting research and analyzing that research through disciplinary lenses – contextualizing the issue (i.e., what is the history of the issue, how does place (geography) affect the issue, how do economics affect the issue, what laws exist that affect the issue or what civic actions have people tried to solve the issue).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Dimension three – students are conducting research and analyzing that research through the lens of multiple perspectives on the issue, weighing evidence, and understanding bias.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Dimension four – students identify and communicate their conclusions, implement their action, and reflect.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016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8567-FFE9-676B-8BEF-4919013E5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1F2E7-A709-ECB4-6CA8-231C30420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F9749-EE3F-FB31-BAD7-A1E78F1B74B6}"/>
              </a:ext>
            </a:extLst>
          </p:cNvPr>
          <p:cNvSpPr>
            <a:spLocks noGrp="1"/>
          </p:cNvSpPr>
          <p:nvPr>
            <p:ph type="body" idx="1"/>
          </p:nvPr>
        </p:nvSpPr>
        <p:spPr/>
        <p:txBody>
          <a:bodyPr/>
          <a:lstStyle/>
          <a:p>
            <a:r>
              <a:rPr lang="en-US" dirty="0"/>
              <a:t>The </a:t>
            </a:r>
            <a:r>
              <a:rPr lang="en-US" i="1" dirty="0"/>
              <a:t>Guidebook</a:t>
            </a:r>
            <a:r>
              <a:rPr lang="en-US" dirty="0"/>
              <a:t> also includes extensive information about the following project implementation suggestions… </a:t>
            </a:r>
          </a:p>
          <a:p>
            <a:pPr marL="457200" marR="0" indent="-228600" algn="l" rtl="0">
              <a:lnSpc>
                <a:spcPct val="100000"/>
              </a:lnSpc>
              <a:spcBef>
                <a:spcPts val="0"/>
              </a:spcBef>
              <a:spcAft>
                <a:spcPts val="1200"/>
              </a:spcAft>
              <a:buClr>
                <a:srgbClr val="000000"/>
              </a:buClr>
              <a:buSzPct val="150000"/>
              <a:buFont typeface="Arial" panose="020B0604020202020204" pitchFamily="34" charset="0"/>
              <a:buChar char="•"/>
            </a:pPr>
            <a:r>
              <a:rPr lang="en-US" sz="1200" b="0" i="0" u="none" strike="noStrike" cap="none" dirty="0">
                <a:solidFill>
                  <a:schemeClr val="tx1"/>
                </a:solidFill>
                <a:latin typeface="Calibri"/>
                <a:cs typeface="Calibri"/>
                <a:sym typeface="Calibri"/>
              </a:rPr>
              <a:t>Types of Civic Action</a:t>
            </a:r>
          </a:p>
          <a:p>
            <a:pPr marL="457200" marR="0" indent="-228600" algn="l" rtl="0">
              <a:lnSpc>
                <a:spcPct val="100000"/>
              </a:lnSpc>
              <a:spcBef>
                <a:spcPts val="0"/>
              </a:spcBef>
              <a:spcAft>
                <a:spcPts val="1200"/>
              </a:spcAft>
              <a:buClr>
                <a:srgbClr val="000000"/>
              </a:buClr>
              <a:buSzPct val="150000"/>
              <a:buFont typeface="Arial" panose="020B0604020202020204" pitchFamily="34" charset="0"/>
              <a:buChar char="•"/>
            </a:pPr>
            <a:r>
              <a:rPr lang="en-US" sz="1200" b="0" i="0" u="none" strike="noStrike" cap="none" dirty="0">
                <a:solidFill>
                  <a:schemeClr val="tx1"/>
                </a:solidFill>
                <a:latin typeface="Calibri"/>
                <a:cs typeface="Calibri"/>
                <a:sym typeface="Calibri"/>
              </a:rPr>
              <a:t>Classroom Project Size</a:t>
            </a:r>
          </a:p>
          <a:p>
            <a:pPr marL="457200" marR="0" indent="-228600" algn="l" rtl="0">
              <a:lnSpc>
                <a:spcPct val="100000"/>
              </a:lnSpc>
              <a:spcBef>
                <a:spcPts val="0"/>
              </a:spcBef>
              <a:spcAft>
                <a:spcPts val="1200"/>
              </a:spcAft>
              <a:buClr>
                <a:srgbClr val="000000"/>
              </a:buClr>
              <a:buSzPct val="150000"/>
              <a:buFont typeface="Arial" panose="020B0604020202020204" pitchFamily="34" charset="0"/>
              <a:buChar char="•"/>
            </a:pPr>
            <a:r>
              <a:rPr lang="en-US" sz="1200" b="0" i="0" u="none" strike="noStrike" cap="none" dirty="0">
                <a:solidFill>
                  <a:schemeClr val="tx1"/>
                </a:solidFill>
                <a:latin typeface="Calibri"/>
                <a:cs typeface="Calibri"/>
                <a:sym typeface="Calibri"/>
              </a:rPr>
              <a:t>Topic Selection Guidance</a:t>
            </a:r>
          </a:p>
          <a:p>
            <a:pPr marL="457200" marR="0" indent="-228600" algn="l" rtl="0">
              <a:lnSpc>
                <a:spcPct val="100000"/>
              </a:lnSpc>
              <a:spcBef>
                <a:spcPts val="0"/>
              </a:spcBef>
              <a:spcAft>
                <a:spcPts val="1200"/>
              </a:spcAft>
              <a:buClr>
                <a:srgbClr val="000000"/>
              </a:buClr>
              <a:buSzPct val="150000"/>
              <a:buFont typeface="Arial" panose="020B0604020202020204" pitchFamily="34" charset="0"/>
              <a:buChar char="•"/>
            </a:pPr>
            <a:r>
              <a:rPr lang="en-US" sz="1200" b="0" i="0" u="none" strike="noStrike" cap="none" dirty="0">
                <a:solidFill>
                  <a:schemeClr val="tx1"/>
                </a:solidFill>
                <a:latin typeface="Calibri"/>
                <a:cs typeface="Calibri"/>
                <a:sym typeface="Calibri"/>
              </a:rPr>
              <a:t>Scope and Timeline Suggestions</a:t>
            </a:r>
          </a:p>
          <a:p>
            <a:pPr marL="457200" marR="0" indent="-228600" algn="l" rtl="0">
              <a:lnSpc>
                <a:spcPct val="100000"/>
              </a:lnSpc>
              <a:spcBef>
                <a:spcPts val="0"/>
              </a:spcBef>
              <a:spcAft>
                <a:spcPts val="1200"/>
              </a:spcAft>
              <a:buClr>
                <a:srgbClr val="000000"/>
              </a:buClr>
              <a:buSzPct val="150000"/>
              <a:buFont typeface="Arial" panose="020B0604020202020204" pitchFamily="34" charset="0"/>
              <a:buChar char="•"/>
            </a:pPr>
            <a:r>
              <a:rPr lang="en-US" sz="1200" b="0" i="0" u="none" strike="noStrike" cap="none" dirty="0">
                <a:solidFill>
                  <a:schemeClr val="tx1"/>
                </a:solidFill>
                <a:latin typeface="Calibri"/>
                <a:cs typeface="Calibri"/>
                <a:sym typeface="Calibri"/>
              </a:rPr>
              <a:t>Assessment Strategies</a:t>
            </a:r>
          </a:p>
          <a:p>
            <a:endParaRPr lang="en-US" dirty="0"/>
          </a:p>
        </p:txBody>
      </p:sp>
      <p:sp>
        <p:nvSpPr>
          <p:cNvPr id="4" name="Slide Number Placeholder 3">
            <a:extLst>
              <a:ext uri="{FF2B5EF4-FFF2-40B4-BE49-F238E27FC236}">
                <a16:creationId xmlns:a16="http://schemas.microsoft.com/office/drawing/2014/main" id="{11F8AF5B-4838-BB9E-07B2-C77B015EF93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589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sections of the </a:t>
            </a:r>
            <a:r>
              <a:rPr lang="en-US" i="1" dirty="0"/>
              <a:t>Guidebook</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1805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A4A43-BBEF-CD8B-F265-5E3C88B0D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24CCB-BB7E-8F20-F148-D69268889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BD2DC-DD22-A92B-2131-54360BFC1643}"/>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note about assessing projects:  </a:t>
            </a:r>
            <a:r>
              <a:rPr lang="en-US" sz="1200" dirty="0"/>
              <a:t>Teachers are assessing the process and student learning, not whether students followed through on an action or if their action was successful</a:t>
            </a:r>
          </a:p>
          <a:p>
            <a:endParaRPr lang="en-US" dirty="0"/>
          </a:p>
        </p:txBody>
      </p:sp>
      <p:sp>
        <p:nvSpPr>
          <p:cNvPr id="4" name="Slide Number Placeholder 3">
            <a:extLst>
              <a:ext uri="{FF2B5EF4-FFF2-40B4-BE49-F238E27FC236}">
                <a16:creationId xmlns:a16="http://schemas.microsoft.com/office/drawing/2014/main" id="{72714254-1525-862B-1076-084B62ABE56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9415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85BBC-17B8-CE7C-F88F-CAFFF4995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B4D60-EE1B-6B70-DD93-C1AD60E97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493DB-1722-1053-71AC-DDE5783A2022}"/>
              </a:ext>
            </a:extLst>
          </p:cNvPr>
          <p:cNvSpPr>
            <a:spLocks noGrp="1"/>
          </p:cNvSpPr>
          <p:nvPr>
            <p:ph type="body" idx="1"/>
          </p:nvPr>
        </p:nvSpPr>
        <p:spPr/>
        <p:txBody>
          <a:bodyPr/>
          <a:lstStyle/>
          <a:p>
            <a:r>
              <a:rPr lang="en-US" dirty="0"/>
              <a:t>The </a:t>
            </a:r>
            <a:r>
              <a:rPr lang="en-US" i="1" dirty="0"/>
              <a:t>Guidebook</a:t>
            </a:r>
            <a:r>
              <a:rPr lang="en-US" dirty="0"/>
              <a:t> also has strategies to help with project implementation such as....</a:t>
            </a:r>
          </a:p>
          <a:p>
            <a:pPr marL="514350" indent="-285750">
              <a:buSzPct val="150000"/>
              <a:buFont typeface="Arial" panose="020B0604020202020204" pitchFamily="34" charset="0"/>
              <a:buChar char="•"/>
            </a:pPr>
            <a:r>
              <a:rPr lang="en-US" sz="1200" dirty="0"/>
              <a:t>Strategies for ensuring inclusive, responsive, and engaging projects</a:t>
            </a:r>
          </a:p>
          <a:p>
            <a:pPr marL="514350" indent="-285750">
              <a:buSzPct val="150000"/>
              <a:buFont typeface="Arial" panose="020B0604020202020204" pitchFamily="34" charset="0"/>
              <a:buChar char="•"/>
            </a:pPr>
            <a:r>
              <a:rPr lang="en-US" sz="1200" dirty="0"/>
              <a:t>Strategies for connecting with community </a:t>
            </a:r>
          </a:p>
          <a:p>
            <a:pPr marL="514350" indent="-285750">
              <a:buSzPct val="150000"/>
              <a:buFont typeface="Arial" panose="020B0604020202020204" pitchFamily="34" charset="0"/>
              <a:buChar char="•"/>
            </a:pPr>
            <a:r>
              <a:rPr lang="en-US" sz="1200" dirty="0"/>
              <a:t>Strategies to support Multilingual Learners</a:t>
            </a:r>
          </a:p>
          <a:p>
            <a:pPr marL="514350" indent="-285750">
              <a:buSzPct val="150000"/>
              <a:buFont typeface="Arial" panose="020B0604020202020204" pitchFamily="34" charset="0"/>
              <a:buChar char="•"/>
            </a:pPr>
            <a:r>
              <a:rPr lang="en-US" sz="1200" dirty="0"/>
              <a:t>Strategies to support Differently-Abled Students</a:t>
            </a:r>
          </a:p>
          <a:p>
            <a:pPr marL="514350" indent="-285750">
              <a:buSzPct val="150000"/>
              <a:buFont typeface="Arial" panose="020B0604020202020204" pitchFamily="34" charset="0"/>
              <a:buChar char="•"/>
            </a:pPr>
            <a:r>
              <a:rPr lang="en-US" sz="1200" dirty="0"/>
              <a:t>Resources for teachers – potential partners, frameworks, and toolkits</a:t>
            </a:r>
            <a:endParaRPr lang="en-US" dirty="0"/>
          </a:p>
          <a:p>
            <a:endParaRPr lang="en-US" dirty="0"/>
          </a:p>
          <a:p>
            <a:r>
              <a:rPr lang="en-US" dirty="0"/>
              <a:t>Please note that the strategies for connecting with community can be found in the </a:t>
            </a:r>
            <a:r>
              <a:rPr lang="en-US" i="1" dirty="0"/>
              <a:t>Guidebook</a:t>
            </a:r>
            <a:r>
              <a:rPr lang="en-US" dirty="0"/>
              <a:t> under Supporting Practice #3. There is also a list of local RI civic leaders and organizations there.</a:t>
            </a:r>
          </a:p>
        </p:txBody>
      </p:sp>
      <p:sp>
        <p:nvSpPr>
          <p:cNvPr id="4" name="Slide Number Placeholder 3">
            <a:extLst>
              <a:ext uri="{FF2B5EF4-FFF2-40B4-BE49-F238E27FC236}">
                <a16:creationId xmlns:a16="http://schemas.microsoft.com/office/drawing/2014/main" id="{82188E23-D018-852D-1713-B8ADEF06923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7734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28FBB-0505-9B14-CF77-09EB9B356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082B4-E472-E7E3-9B78-7E229D078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506D8-BD7E-C8BE-C932-0691E9A80F6E}"/>
              </a:ext>
            </a:extLst>
          </p:cNvPr>
          <p:cNvSpPr>
            <a:spLocks noGrp="1"/>
          </p:cNvSpPr>
          <p:nvPr>
            <p:ph type="body" idx="1"/>
          </p:nvPr>
        </p:nvSpPr>
        <p:spPr/>
        <p:txBody>
          <a:bodyPr/>
          <a:lstStyle/>
          <a:p>
            <a:r>
              <a:rPr lang="en-US" dirty="0"/>
              <a:t>You may be thinking “where do we start?” with implementing the Practices and the projects. </a:t>
            </a:r>
          </a:p>
          <a:p>
            <a:endParaRPr lang="en-US" dirty="0"/>
          </a:p>
          <a:p>
            <a:r>
              <a:rPr lang="en-US" dirty="0"/>
              <a:t>Teachers new to the inquiry process or to applying inquiry using the method outlined in the C3 Framework, should start small by piloting a guided inquiry with their classes.</a:t>
            </a:r>
          </a:p>
          <a:p>
            <a:endParaRPr lang="en-US" dirty="0"/>
          </a:p>
          <a:p>
            <a:r>
              <a:rPr lang="en-US" dirty="0"/>
              <a:t>K-12 teams and school or district leadership need to work together to make decisions on where to incorporate increasingly robust Taking Informed Action Projects across the grade levels.</a:t>
            </a:r>
          </a:p>
          <a:p>
            <a:endParaRPr lang="en-US" dirty="0"/>
          </a:p>
          <a:p>
            <a:r>
              <a:rPr lang="en-US" dirty="0"/>
              <a:t>Make sure that plan takes into account when students are expected to complete the Civics Capstone Project, whether that is in eight grade or high school.</a:t>
            </a:r>
          </a:p>
          <a:p>
            <a:endParaRPr lang="en-US" dirty="0"/>
          </a:p>
          <a:p>
            <a:r>
              <a:rPr lang="en-US" dirty="0"/>
              <a:t>Inform colleagues about the </a:t>
            </a:r>
            <a:r>
              <a:rPr lang="en-US" i="1" dirty="0"/>
              <a:t>Guidebook </a:t>
            </a:r>
            <a:r>
              <a:rPr lang="en-US" dirty="0"/>
              <a:t>as the Civic Learning Practices and Taking Informed Action Projects are not just for civics classes.</a:t>
            </a:r>
          </a:p>
          <a:p>
            <a:endParaRPr lang="en-US" dirty="0"/>
          </a:p>
          <a:p>
            <a:r>
              <a:rPr lang="en-US" dirty="0"/>
              <a:t>Information in this presentation only scratched the surface of what is in the </a:t>
            </a:r>
            <a:r>
              <a:rPr lang="en-US" i="1" dirty="0"/>
              <a:t>Guidebook</a:t>
            </a:r>
            <a:r>
              <a:rPr lang="en-US" dirty="0"/>
              <a:t>. Look to the </a:t>
            </a:r>
            <a:r>
              <a:rPr lang="en-US" i="1" dirty="0"/>
              <a:t>Guidebook</a:t>
            </a:r>
            <a:r>
              <a:rPr lang="en-US" dirty="0"/>
              <a:t> for more information, strategies, and links to resources and tools.</a:t>
            </a:r>
          </a:p>
        </p:txBody>
      </p:sp>
      <p:sp>
        <p:nvSpPr>
          <p:cNvPr id="4" name="Slide Number Placeholder 3">
            <a:extLst>
              <a:ext uri="{FF2B5EF4-FFF2-40B4-BE49-F238E27FC236}">
                <a16:creationId xmlns:a16="http://schemas.microsoft.com/office/drawing/2014/main" id="{E79C4901-A6E4-DD0E-B95B-0CCB5F114C3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79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of the document lays out much of what we have covered thus far in this introduction so we will continue with Part 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83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Rhode Island’s civics education legislation {RIGL §16-22-2} requires that all students demonstrate proficiency in civics to graduate high school. To support students’ demonstration of civic proficiency, civic education standards are woven throughout kindergarten to high school and LEAs (Local Education Agencies) must “provide no less than one student-led civics project for students during either their middle or high school.”</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5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CA7D-E6B9-3C7E-8D79-FA7FB1E62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9AA80-148C-BC7D-EEE2-9E2E47F2D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84E99-A88F-69BE-A344-17129D24C49D}"/>
              </a:ext>
            </a:extLst>
          </p:cNvPr>
          <p:cNvSpPr>
            <a:spLocks noGrp="1"/>
          </p:cNvSpPr>
          <p:nvPr>
            <p:ph type="body" idx="1"/>
          </p:nvPr>
        </p:nvSpPr>
        <p:spPr/>
        <p:txBody>
          <a:bodyPr/>
          <a:lstStyle/>
          <a:p>
            <a:r>
              <a:rPr lang="en-US" dirty="0"/>
              <a:t>RIDE’s Readiness-Based Graduation Requirements also requires that all students, beginning with the class of 2028, demonstrate proficiency in civics to graduate high school. </a:t>
            </a:r>
          </a:p>
          <a:p>
            <a:endParaRPr lang="en-US" dirty="0"/>
          </a:p>
        </p:txBody>
      </p:sp>
      <p:sp>
        <p:nvSpPr>
          <p:cNvPr id="4" name="Slide Number Placeholder 3">
            <a:extLst>
              <a:ext uri="{FF2B5EF4-FFF2-40B4-BE49-F238E27FC236}">
                <a16:creationId xmlns:a16="http://schemas.microsoft.com/office/drawing/2014/main" id="{9D045C22-8FA8-2A55-D33F-6E3E67816D0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046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B30E2-DE90-302D-73D1-A76902C69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15967-A391-20D9-F682-9E9B17CB5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633B7-C075-D681-8FD3-66444511EAC2}"/>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a:t>
            </a:r>
            <a:r>
              <a:rPr lang="en-US" i="1" dirty="0"/>
              <a:t>Rhode Island Social Studies Standards</a:t>
            </a:r>
            <a:r>
              <a:rPr lang="en-US" dirty="0"/>
              <a:t>, the </a:t>
            </a:r>
            <a:r>
              <a:rPr lang="en-US" i="1" dirty="0"/>
              <a:t>Social Studies Curriculum Framework</a:t>
            </a:r>
            <a:r>
              <a:rPr lang="en-US" dirty="0"/>
              <a:t>, and the </a:t>
            </a:r>
            <a:r>
              <a:rPr lang="en-US" i="1" dirty="0"/>
              <a:t>Civic Learning Guidebook </a:t>
            </a:r>
            <a:r>
              <a:rPr lang="en-US" dirty="0"/>
              <a:t>all work together to ensure student success in meeting these requirements.</a:t>
            </a:r>
          </a:p>
          <a:p>
            <a:endParaRPr lang="en-US" dirty="0"/>
          </a:p>
          <a:p>
            <a:r>
              <a:rPr lang="en-US" dirty="0"/>
              <a:t>To meet the proficiency requirement:</a:t>
            </a:r>
          </a:p>
          <a:p>
            <a:r>
              <a:rPr lang="en-US" dirty="0"/>
              <a:t>•	The </a:t>
            </a:r>
            <a:r>
              <a:rPr lang="en-US" i="1" dirty="0"/>
              <a:t>Rhode Island Social Studies Standards </a:t>
            </a:r>
            <a:r>
              <a:rPr lang="en-US" dirty="0"/>
              <a:t>have established that civics and government is taught in grade 8, setting up LEAs for success in giving all students the opportunity to meet the proficiency requirement (refer to pages 170-192 of the </a:t>
            </a:r>
            <a:r>
              <a:rPr lang="en-US" i="1" dirty="0"/>
              <a:t>Standards</a:t>
            </a:r>
            <a:r>
              <a:rPr lang="en-US" dirty="0"/>
              <a:t>). </a:t>
            </a:r>
          </a:p>
          <a:p>
            <a:endParaRPr lang="en-US" dirty="0"/>
          </a:p>
          <a:p>
            <a:r>
              <a:rPr lang="en-US" dirty="0"/>
              <a:t>•	While it is not required that students take a stand-alone civics course, the </a:t>
            </a:r>
            <a:r>
              <a:rPr lang="en-US" i="1" dirty="0"/>
              <a:t>Social Studies Curriculum Framework </a:t>
            </a:r>
            <a:r>
              <a:rPr lang="en-US" dirty="0"/>
              <a:t>recommends that LEAs also at least offer a stand-alone civics course in high school to capture the students who moved into the district from out-of-state after grade 8 (refer to pages 36-37 and 41-42 of the </a:t>
            </a:r>
            <a:r>
              <a:rPr lang="en-US" i="1" dirty="0"/>
              <a:t>Curriculum Framework</a:t>
            </a:r>
            <a:r>
              <a:rPr lang="en-US" dirty="0"/>
              <a:t>). </a:t>
            </a:r>
          </a:p>
          <a:p>
            <a:endParaRPr lang="en-US" dirty="0"/>
          </a:p>
          <a:p>
            <a:r>
              <a:rPr lang="en-US" dirty="0"/>
              <a:t>•	The </a:t>
            </a:r>
            <a:r>
              <a:rPr lang="en-US" i="1" dirty="0"/>
              <a:t>Rhode Island Social Studies Standards </a:t>
            </a:r>
            <a:r>
              <a:rPr lang="en-US" dirty="0"/>
              <a:t>have outlined standards for a stand-alone high school civics course (refer to pages 193-225 of the </a:t>
            </a:r>
            <a:r>
              <a:rPr lang="en-US" i="1" dirty="0"/>
              <a:t>Standards</a:t>
            </a:r>
            <a:r>
              <a:rPr lang="en-US" dirty="0"/>
              <a:t>).</a:t>
            </a:r>
          </a:p>
          <a:p>
            <a:endParaRPr lang="en-US" dirty="0"/>
          </a:p>
          <a:p>
            <a:r>
              <a:rPr lang="en-US" dirty="0"/>
              <a:t>•	Furthermore, the Civic Learning Practices outlined in Part 3 of the </a:t>
            </a:r>
            <a:r>
              <a:rPr lang="en-US" i="1" dirty="0"/>
              <a:t>Civic Learning Guidebook </a:t>
            </a:r>
            <a:r>
              <a:rPr lang="en-US" dirty="0"/>
              <a:t>are designed to be incorporated throughout K-12, and the civics-based anchor and content standards of the Standards are woven throughout K-12 grade and course themes. These work in concert to establish civic proficiency in our students even before high school and work above and beyond legislative and graduation requirements. This contributes to RIDE’s instructional vision for Rhode Island civic learning that will be explain in a few slides, and RIDE’s definition of a civic-ready student.</a:t>
            </a:r>
          </a:p>
          <a:p>
            <a:endParaRPr lang="en-US" dirty="0"/>
          </a:p>
        </p:txBody>
      </p:sp>
      <p:sp>
        <p:nvSpPr>
          <p:cNvPr id="4" name="Slide Number Placeholder 3">
            <a:extLst>
              <a:ext uri="{FF2B5EF4-FFF2-40B4-BE49-F238E27FC236}">
                <a16:creationId xmlns:a16="http://schemas.microsoft.com/office/drawing/2014/main" id="{6D41CF29-CF33-F724-914C-91232BCE1EF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0336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63"/>
        <p:cNvGrpSpPr/>
        <p:nvPr/>
      </p:nvGrpSpPr>
      <p:grpSpPr>
        <a:xfrm>
          <a:off x="0" y="0"/>
          <a:ext cx="0" cy="0"/>
          <a:chOff x="0" y="0"/>
          <a:chExt cx="0" cy="0"/>
        </a:xfrm>
      </p:grpSpPr>
      <p:grpSp>
        <p:nvGrpSpPr>
          <p:cNvPr id="464" name="Google Shape;464;p52"/>
          <p:cNvGrpSpPr/>
          <p:nvPr/>
        </p:nvGrpSpPr>
        <p:grpSpPr>
          <a:xfrm>
            <a:off x="304801" y="6126480"/>
            <a:ext cx="11582400" cy="426715"/>
            <a:chOff x="304801" y="6126480"/>
            <a:chExt cx="11582400" cy="426715"/>
          </a:xfrm>
        </p:grpSpPr>
        <p:sp>
          <p:nvSpPr>
            <p:cNvPr id="465" name="Google Shape;465;p52"/>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66" name="Google Shape;466;p52"/>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467" name="Google Shape;467;p52"/>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468" name="Google Shape;468;p52"/>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469" name="Google Shape;469;p5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5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4"/>
          <p:cNvSpPr txBox="1">
            <a:spLocks noGrp="1"/>
          </p:cNvSpPr>
          <p:nvPr>
            <p:ph type="body" idx="2"/>
          </p:nvPr>
        </p:nvSpPr>
        <p:spPr>
          <a:xfrm>
            <a:off x="304800" y="2085975"/>
            <a:ext cx="11582400" cy="3705226"/>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34" name="Google Shape;134;p16"/>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6"/>
          <p:cNvSpPr txBox="1">
            <a:spLocks noGrp="1"/>
          </p:cNvSpPr>
          <p:nvPr>
            <p:ph type="body" idx="2"/>
          </p:nvPr>
        </p:nvSpPr>
        <p:spPr>
          <a:xfrm>
            <a:off x="304800" y="2087878"/>
            <a:ext cx="5483352" cy="370332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6"/>
          <p:cNvSpPr>
            <a:spLocks noGrp="1"/>
          </p:cNvSpPr>
          <p:nvPr>
            <p:ph type="pic" idx="3"/>
          </p:nvPr>
        </p:nvSpPr>
        <p:spPr>
          <a:xfrm>
            <a:off x="6096000" y="2085974"/>
            <a:ext cx="5791200" cy="370331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137"/>
        <p:cNvGrpSpPr/>
        <p:nvPr/>
      </p:nvGrpSpPr>
      <p:grpSpPr>
        <a:xfrm>
          <a:off x="0" y="0"/>
          <a:ext cx="0" cy="0"/>
          <a:chOff x="0" y="0"/>
          <a:chExt cx="0" cy="0"/>
        </a:xfrm>
      </p:grpSpPr>
      <p:sp>
        <p:nvSpPr>
          <p:cNvPr id="138" name="Google Shape;138;p17"/>
          <p:cNvSpPr/>
          <p:nvPr/>
        </p:nvSpPr>
        <p:spPr>
          <a:xfrm>
            <a:off x="304800" y="304800"/>
            <a:ext cx="5791200" cy="548639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139" name="Google Shape;139;p1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42" name="Google Shape;142;p17"/>
          <p:cNvSpPr txBox="1">
            <a:spLocks noGrp="1"/>
          </p:cNvSpPr>
          <p:nvPr>
            <p:ph type="body" idx="1"/>
          </p:nvPr>
        </p:nvSpPr>
        <p:spPr>
          <a:xfrm>
            <a:off x="782574" y="724109"/>
            <a:ext cx="4736236" cy="123395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a:spLocks noGrp="1"/>
          </p:cNvSpPr>
          <p:nvPr>
            <p:ph type="pic" idx="2"/>
          </p:nvPr>
        </p:nvSpPr>
        <p:spPr>
          <a:xfrm>
            <a:off x="6099048" y="304800"/>
            <a:ext cx="5788152" cy="548639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166"/>
        <p:cNvGrpSpPr/>
        <p:nvPr/>
      </p:nvGrpSpPr>
      <p:grpSpPr>
        <a:xfrm>
          <a:off x="0" y="0"/>
          <a:ext cx="0" cy="0"/>
          <a:chOff x="0" y="0"/>
          <a:chExt cx="0" cy="0"/>
        </a:xfrm>
      </p:grpSpPr>
      <p:cxnSp>
        <p:nvCxnSpPr>
          <p:cNvPr id="167" name="Google Shape;167;p20"/>
          <p:cNvCxnSpPr/>
          <p:nvPr/>
        </p:nvCxnSpPr>
        <p:spPr>
          <a:xfrm>
            <a:off x="6483166"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168" name="Google Shape;168;p20"/>
          <p:cNvGrpSpPr/>
          <p:nvPr/>
        </p:nvGrpSpPr>
        <p:grpSpPr>
          <a:xfrm>
            <a:off x="304801" y="6126480"/>
            <a:ext cx="11582400" cy="426715"/>
            <a:chOff x="304801" y="6126480"/>
            <a:chExt cx="11582400" cy="426715"/>
          </a:xfrm>
        </p:grpSpPr>
        <p:sp>
          <p:nvSpPr>
            <p:cNvPr id="169" name="Google Shape;169;p20"/>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70" name="Google Shape;170;p2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171" name="Google Shape;171;p2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172" name="Google Shape;172;p2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173" name="Google Shape;173;p20"/>
          <p:cNvSpPr txBox="1">
            <a:spLocks noGrp="1"/>
          </p:cNvSpPr>
          <p:nvPr>
            <p:ph type="title"/>
          </p:nvPr>
        </p:nvSpPr>
        <p:spPr>
          <a:xfrm>
            <a:off x="6400798" y="172857"/>
            <a:ext cx="5486401"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77" name="Google Shape;177;p20"/>
          <p:cNvSpPr txBox="1">
            <a:spLocks noGrp="1"/>
          </p:cNvSpPr>
          <p:nvPr>
            <p:ph type="body" idx="1"/>
          </p:nvPr>
        </p:nvSpPr>
        <p:spPr>
          <a:xfrm>
            <a:off x="6400798" y="1031273"/>
            <a:ext cx="5486401"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0"/>
          <p:cNvSpPr>
            <a:spLocks noGrp="1"/>
          </p:cNvSpPr>
          <p:nvPr>
            <p:ph type="pic" idx="2"/>
          </p:nvPr>
        </p:nvSpPr>
        <p:spPr>
          <a:xfrm>
            <a:off x="304800" y="304805"/>
            <a:ext cx="5788152" cy="549049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179"/>
        <p:cNvGrpSpPr/>
        <p:nvPr/>
      </p:nvGrpSpPr>
      <p:grpSpPr>
        <a:xfrm>
          <a:off x="0" y="0"/>
          <a:ext cx="0" cy="0"/>
          <a:chOff x="0" y="0"/>
          <a:chExt cx="0" cy="0"/>
        </a:xfrm>
      </p:grpSpPr>
      <p:cxnSp>
        <p:nvCxnSpPr>
          <p:cNvPr id="180" name="Google Shape;180;p21"/>
          <p:cNvCxnSpPr/>
          <p:nvPr/>
        </p:nvCxnSpPr>
        <p:spPr>
          <a:xfrm>
            <a:off x="387168"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181" name="Google Shape;181;p21"/>
          <p:cNvGrpSpPr/>
          <p:nvPr/>
        </p:nvGrpSpPr>
        <p:grpSpPr>
          <a:xfrm>
            <a:off x="304801" y="6126480"/>
            <a:ext cx="11582400" cy="426715"/>
            <a:chOff x="304801" y="6126480"/>
            <a:chExt cx="11582400" cy="426715"/>
          </a:xfrm>
        </p:grpSpPr>
        <p:sp>
          <p:nvSpPr>
            <p:cNvPr id="182" name="Google Shape;182;p21"/>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83" name="Google Shape;183;p21"/>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184" name="Google Shape;184;p21"/>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185" name="Google Shape;185;p21"/>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186" name="Google Shape;186;p21"/>
          <p:cNvSpPr txBox="1">
            <a:spLocks noGrp="1"/>
          </p:cNvSpPr>
          <p:nvPr>
            <p:ph type="title"/>
          </p:nvPr>
        </p:nvSpPr>
        <p:spPr>
          <a:xfrm>
            <a:off x="304800" y="172857"/>
            <a:ext cx="5486401"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90" name="Google Shape;190;p21"/>
          <p:cNvSpPr txBox="1">
            <a:spLocks noGrp="1"/>
          </p:cNvSpPr>
          <p:nvPr>
            <p:ph type="body" idx="1"/>
          </p:nvPr>
        </p:nvSpPr>
        <p:spPr>
          <a:xfrm>
            <a:off x="304800" y="1031273"/>
            <a:ext cx="5486401"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21"/>
          <p:cNvSpPr>
            <a:spLocks noGrp="1"/>
          </p:cNvSpPr>
          <p:nvPr>
            <p:ph type="pic" idx="2"/>
          </p:nvPr>
        </p:nvSpPr>
        <p:spPr>
          <a:xfrm>
            <a:off x="6099048" y="304805"/>
            <a:ext cx="5788152" cy="549049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192"/>
        <p:cNvGrpSpPr/>
        <p:nvPr/>
      </p:nvGrpSpPr>
      <p:grpSpPr>
        <a:xfrm>
          <a:off x="0" y="0"/>
          <a:ext cx="0" cy="0"/>
          <a:chOff x="0" y="0"/>
          <a:chExt cx="0" cy="0"/>
        </a:xfrm>
      </p:grpSpPr>
      <p:sp>
        <p:nvSpPr>
          <p:cNvPr id="193" name="Google Shape;193;p22"/>
          <p:cNvSpPr txBox="1">
            <a:spLocks noGrp="1"/>
          </p:cNvSpPr>
          <p:nvPr>
            <p:ph type="body" idx="1"/>
          </p:nvPr>
        </p:nvSpPr>
        <p:spPr>
          <a:xfrm>
            <a:off x="304800" y="2085975"/>
            <a:ext cx="11582400"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98" name="Google Shape;198;p22"/>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marR="0" lvl="0" indent="-228600" algn="l">
              <a:lnSpc>
                <a:spcPct val="123000"/>
              </a:lnSpc>
              <a:spcBef>
                <a:spcPts val="600"/>
              </a:spcBef>
              <a:spcAft>
                <a:spcPts val="0"/>
              </a:spcAft>
              <a:buClr>
                <a:schemeClr val="accent1"/>
              </a:buClr>
              <a:buSzPts val="2100"/>
              <a:buFont typeface="Arial"/>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199"/>
        <p:cNvGrpSpPr/>
        <p:nvPr/>
      </p:nvGrpSpPr>
      <p:grpSpPr>
        <a:xfrm>
          <a:off x="0" y="0"/>
          <a:ext cx="0" cy="0"/>
          <a:chOff x="0" y="0"/>
          <a:chExt cx="0" cy="0"/>
        </a:xfrm>
      </p:grpSpPr>
      <p:sp>
        <p:nvSpPr>
          <p:cNvPr id="200" name="Google Shape;200;p23"/>
          <p:cNvSpPr txBox="1">
            <a:spLocks noGrp="1"/>
          </p:cNvSpPr>
          <p:nvPr>
            <p:ph type="body" idx="1"/>
          </p:nvPr>
        </p:nvSpPr>
        <p:spPr>
          <a:xfrm>
            <a:off x="304801" y="2085975"/>
            <a:ext cx="6335696"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3"/>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05" name="Google Shape;205;p23"/>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23"/>
          <p:cNvSpPr txBox="1">
            <a:spLocks noGrp="1"/>
          </p:cNvSpPr>
          <p:nvPr>
            <p:ph type="body" idx="3"/>
          </p:nvPr>
        </p:nvSpPr>
        <p:spPr>
          <a:xfrm>
            <a:off x="7149483" y="2261138"/>
            <a:ext cx="4533532" cy="3352992"/>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207"/>
        <p:cNvGrpSpPr/>
        <p:nvPr/>
      </p:nvGrpSpPr>
      <p:grpSpPr>
        <a:xfrm>
          <a:off x="0" y="0"/>
          <a:ext cx="0" cy="0"/>
          <a:chOff x="0" y="0"/>
          <a:chExt cx="0" cy="0"/>
        </a:xfrm>
      </p:grpSpPr>
      <p:sp>
        <p:nvSpPr>
          <p:cNvPr id="208" name="Google Shape;208;p24"/>
          <p:cNvSpPr txBox="1">
            <a:spLocks noGrp="1"/>
          </p:cNvSpPr>
          <p:nvPr>
            <p:ph type="body" idx="1"/>
          </p:nvPr>
        </p:nvSpPr>
        <p:spPr>
          <a:xfrm>
            <a:off x="5551504" y="2085975"/>
            <a:ext cx="6335696"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4"/>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13" name="Google Shape;213;p24"/>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24"/>
          <p:cNvSpPr txBox="1">
            <a:spLocks noGrp="1"/>
          </p:cNvSpPr>
          <p:nvPr>
            <p:ph type="body" idx="3"/>
          </p:nvPr>
        </p:nvSpPr>
        <p:spPr>
          <a:xfrm>
            <a:off x="476320" y="2261138"/>
            <a:ext cx="4533532" cy="3352992"/>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215"/>
        <p:cNvGrpSpPr/>
        <p:nvPr/>
      </p:nvGrpSpPr>
      <p:grpSpPr>
        <a:xfrm>
          <a:off x="0" y="0"/>
          <a:ext cx="0" cy="0"/>
          <a:chOff x="0" y="0"/>
          <a:chExt cx="0" cy="0"/>
        </a:xfrm>
      </p:grpSpPr>
      <p:sp>
        <p:nvSpPr>
          <p:cNvPr id="216" name="Google Shape;216;p25"/>
          <p:cNvSpPr txBox="1">
            <a:spLocks noGrp="1"/>
          </p:cNvSpPr>
          <p:nvPr>
            <p:ph type="body" idx="1"/>
          </p:nvPr>
        </p:nvSpPr>
        <p:spPr>
          <a:xfrm>
            <a:off x="7608162" y="2085975"/>
            <a:ext cx="4279037" cy="370331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25"/>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2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21" name="Google Shape;221;p25"/>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222"/>
        <p:cNvGrpSpPr/>
        <p:nvPr/>
      </p:nvGrpSpPr>
      <p:grpSpPr>
        <a:xfrm>
          <a:off x="0" y="0"/>
          <a:ext cx="0" cy="0"/>
          <a:chOff x="0" y="0"/>
          <a:chExt cx="0" cy="0"/>
        </a:xfrm>
      </p:grpSpPr>
      <p:sp>
        <p:nvSpPr>
          <p:cNvPr id="223" name="Google Shape;223;p26"/>
          <p:cNvSpPr>
            <a:spLocks noGrp="1"/>
          </p:cNvSpPr>
          <p:nvPr>
            <p:ph type="pic" idx="2"/>
          </p:nvPr>
        </p:nvSpPr>
        <p:spPr>
          <a:xfrm>
            <a:off x="0" y="0"/>
            <a:ext cx="12192000" cy="411923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4" name="Google Shape;224;p26"/>
          <p:cNvSpPr txBox="1">
            <a:spLocks noGrp="1"/>
          </p:cNvSpPr>
          <p:nvPr>
            <p:ph type="title"/>
          </p:nvPr>
        </p:nvSpPr>
        <p:spPr>
          <a:xfrm>
            <a:off x="304800" y="1299556"/>
            <a:ext cx="11582400" cy="701731"/>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2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2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28" name="Google Shape;228;p26"/>
          <p:cNvSpPr txBox="1">
            <a:spLocks noGrp="1"/>
          </p:cNvSpPr>
          <p:nvPr>
            <p:ph type="body" idx="1"/>
          </p:nvPr>
        </p:nvSpPr>
        <p:spPr>
          <a:xfrm>
            <a:off x="1307101" y="2157972"/>
            <a:ext cx="9574750" cy="85039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26"/>
          <p:cNvSpPr txBox="1">
            <a:spLocks noGrp="1"/>
          </p:cNvSpPr>
          <p:nvPr>
            <p:ph type="body" idx="3"/>
          </p:nvPr>
        </p:nvSpPr>
        <p:spPr>
          <a:xfrm>
            <a:off x="301752" y="4456590"/>
            <a:ext cx="11585448" cy="1334608"/>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105" name="Google Shape;105;p12"/>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2"/>
          </p:nvPr>
        </p:nvSpPr>
        <p:spPr>
          <a:xfrm>
            <a:off x="304800" y="2087878"/>
            <a:ext cx="11582400" cy="370332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230"/>
        <p:cNvGrpSpPr/>
        <p:nvPr/>
      </p:nvGrpSpPr>
      <p:grpSpPr>
        <a:xfrm>
          <a:off x="0" y="0"/>
          <a:ext cx="0" cy="0"/>
          <a:chOff x="0" y="0"/>
          <a:chExt cx="0" cy="0"/>
        </a:xfrm>
      </p:grpSpPr>
      <p:sp>
        <p:nvSpPr>
          <p:cNvPr id="231" name="Google Shape;231;p27"/>
          <p:cNvSpPr/>
          <p:nvPr/>
        </p:nvSpPr>
        <p:spPr>
          <a:xfrm>
            <a:off x="0" y="0"/>
            <a:ext cx="12192000" cy="2476500"/>
          </a:xfrm>
          <a:prstGeom prst="rect">
            <a:avLst/>
          </a:prstGeom>
          <a:solidFill>
            <a:srgbClr val="E7F0F9"/>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232" name="Google Shape;232;p27"/>
          <p:cNvSpPr>
            <a:spLocks noGrp="1"/>
          </p:cNvSpPr>
          <p:nvPr>
            <p:ph type="pic" idx="2"/>
          </p:nvPr>
        </p:nvSpPr>
        <p:spPr>
          <a:xfrm>
            <a:off x="695325" y="762000"/>
            <a:ext cx="10801350" cy="335723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3" name="Google Shape;233;p2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2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36" name="Google Shape;236;p27"/>
          <p:cNvSpPr txBox="1">
            <a:spLocks noGrp="1"/>
          </p:cNvSpPr>
          <p:nvPr>
            <p:ph type="body" idx="1"/>
          </p:nvPr>
        </p:nvSpPr>
        <p:spPr>
          <a:xfrm>
            <a:off x="695325" y="4456590"/>
            <a:ext cx="10798302" cy="1334608"/>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237"/>
        <p:cNvGrpSpPr/>
        <p:nvPr/>
      </p:nvGrpSpPr>
      <p:grpSpPr>
        <a:xfrm>
          <a:off x="0" y="0"/>
          <a:ext cx="0" cy="0"/>
          <a:chOff x="0" y="0"/>
          <a:chExt cx="0" cy="0"/>
        </a:xfrm>
      </p:grpSpPr>
      <p:sp>
        <p:nvSpPr>
          <p:cNvPr id="238" name="Google Shape;238;p28"/>
          <p:cNvSpPr>
            <a:spLocks noGrp="1"/>
          </p:cNvSpPr>
          <p:nvPr>
            <p:ph type="pic" idx="2"/>
          </p:nvPr>
        </p:nvSpPr>
        <p:spPr>
          <a:xfrm>
            <a:off x="0" y="0"/>
            <a:ext cx="12192000" cy="68579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9" name="Google Shape;239;p28"/>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8"/>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8"/>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242"/>
        <p:cNvGrpSpPr/>
        <p:nvPr/>
      </p:nvGrpSpPr>
      <p:grpSpPr>
        <a:xfrm>
          <a:off x="0" y="0"/>
          <a:ext cx="0" cy="0"/>
          <a:chOff x="0" y="0"/>
          <a:chExt cx="0" cy="0"/>
        </a:xfrm>
      </p:grpSpPr>
      <p:sp>
        <p:nvSpPr>
          <p:cNvPr id="243" name="Google Shape;243;p29"/>
          <p:cNvSpPr>
            <a:spLocks noGrp="1"/>
          </p:cNvSpPr>
          <p:nvPr>
            <p:ph type="pic" idx="2"/>
          </p:nvPr>
        </p:nvSpPr>
        <p:spPr>
          <a:xfrm>
            <a:off x="304800" y="304799"/>
            <a:ext cx="56388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4" name="Google Shape;244;p29"/>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9"/>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9"/>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47" name="Google Shape;247;p29"/>
          <p:cNvSpPr>
            <a:spLocks noGrp="1"/>
          </p:cNvSpPr>
          <p:nvPr>
            <p:ph type="pic" idx="3"/>
          </p:nvPr>
        </p:nvSpPr>
        <p:spPr>
          <a:xfrm>
            <a:off x="6248400" y="304799"/>
            <a:ext cx="56388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8" name="Google Shape;248;p29"/>
          <p:cNvSpPr>
            <a:spLocks noGrp="1"/>
          </p:cNvSpPr>
          <p:nvPr>
            <p:ph type="pic" idx="4"/>
          </p:nvPr>
        </p:nvSpPr>
        <p:spPr>
          <a:xfrm>
            <a:off x="304800" y="3200400"/>
            <a:ext cx="5638800" cy="25908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49" name="Google Shape;249;p29"/>
          <p:cNvSpPr>
            <a:spLocks noGrp="1"/>
          </p:cNvSpPr>
          <p:nvPr>
            <p:ph type="pic" idx="5"/>
          </p:nvPr>
        </p:nvSpPr>
        <p:spPr>
          <a:xfrm>
            <a:off x="6248400" y="3200400"/>
            <a:ext cx="5638800" cy="25908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250"/>
        <p:cNvGrpSpPr/>
        <p:nvPr/>
      </p:nvGrpSpPr>
      <p:grpSpPr>
        <a:xfrm>
          <a:off x="0" y="0"/>
          <a:ext cx="0" cy="0"/>
          <a:chOff x="0" y="0"/>
          <a:chExt cx="0" cy="0"/>
        </a:xfrm>
      </p:grpSpPr>
      <p:sp>
        <p:nvSpPr>
          <p:cNvPr id="251" name="Google Shape;251;p30"/>
          <p:cNvSpPr>
            <a:spLocks noGrp="1"/>
          </p:cNvSpPr>
          <p:nvPr>
            <p:ph type="pic" idx="2"/>
          </p:nvPr>
        </p:nvSpPr>
        <p:spPr>
          <a:xfrm>
            <a:off x="304801" y="3200400"/>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2" name="Google Shape;252;p30"/>
          <p:cNvSpPr>
            <a:spLocks noGrp="1"/>
          </p:cNvSpPr>
          <p:nvPr>
            <p:ph type="pic" idx="3"/>
          </p:nvPr>
        </p:nvSpPr>
        <p:spPr>
          <a:xfrm>
            <a:off x="4267201" y="3200400"/>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3" name="Google Shape;253;p30"/>
          <p:cNvSpPr>
            <a:spLocks noGrp="1"/>
          </p:cNvSpPr>
          <p:nvPr>
            <p:ph type="pic" idx="4"/>
          </p:nvPr>
        </p:nvSpPr>
        <p:spPr>
          <a:xfrm>
            <a:off x="8229600" y="3200400"/>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4" name="Google Shape;254;p30"/>
          <p:cNvSpPr>
            <a:spLocks noGrp="1"/>
          </p:cNvSpPr>
          <p:nvPr>
            <p:ph type="pic" idx="5"/>
          </p:nvPr>
        </p:nvSpPr>
        <p:spPr>
          <a:xfrm>
            <a:off x="304801" y="304799"/>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5" name="Google Shape;255;p3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3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58" name="Google Shape;258;p30"/>
          <p:cNvSpPr>
            <a:spLocks noGrp="1"/>
          </p:cNvSpPr>
          <p:nvPr>
            <p:ph type="pic" idx="6"/>
          </p:nvPr>
        </p:nvSpPr>
        <p:spPr>
          <a:xfrm>
            <a:off x="4267201" y="304799"/>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59" name="Google Shape;259;p30"/>
          <p:cNvSpPr>
            <a:spLocks noGrp="1"/>
          </p:cNvSpPr>
          <p:nvPr>
            <p:ph type="pic" idx="7"/>
          </p:nvPr>
        </p:nvSpPr>
        <p:spPr>
          <a:xfrm>
            <a:off x="8229600" y="304799"/>
            <a:ext cx="3657600" cy="259079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260"/>
        <p:cNvGrpSpPr/>
        <p:nvPr/>
      </p:nvGrpSpPr>
      <p:grpSpPr>
        <a:xfrm>
          <a:off x="0" y="0"/>
          <a:ext cx="0" cy="0"/>
          <a:chOff x="0" y="0"/>
          <a:chExt cx="0" cy="0"/>
        </a:xfrm>
      </p:grpSpPr>
      <p:sp>
        <p:nvSpPr>
          <p:cNvPr id="261" name="Google Shape;261;p31"/>
          <p:cNvSpPr>
            <a:spLocks noGrp="1"/>
          </p:cNvSpPr>
          <p:nvPr>
            <p:ph type="pic" idx="2"/>
          </p:nvPr>
        </p:nvSpPr>
        <p:spPr>
          <a:xfrm>
            <a:off x="304800" y="304800"/>
            <a:ext cx="5638800" cy="3524434"/>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2" name="Google Shape;262;p3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3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3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65" name="Google Shape;265;p31"/>
          <p:cNvSpPr>
            <a:spLocks noGrp="1"/>
          </p:cNvSpPr>
          <p:nvPr>
            <p:ph type="pic" idx="3"/>
          </p:nvPr>
        </p:nvSpPr>
        <p:spPr>
          <a:xfrm>
            <a:off x="6248400" y="304800"/>
            <a:ext cx="5638800" cy="3524434"/>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266"/>
        <p:cNvGrpSpPr/>
        <p:nvPr/>
      </p:nvGrpSpPr>
      <p:grpSpPr>
        <a:xfrm>
          <a:off x="0" y="0"/>
          <a:ext cx="0" cy="0"/>
          <a:chOff x="0" y="0"/>
          <a:chExt cx="0" cy="0"/>
        </a:xfrm>
      </p:grpSpPr>
      <p:sp>
        <p:nvSpPr>
          <p:cNvPr id="267" name="Google Shape;267;p32"/>
          <p:cNvSpPr txBox="1">
            <a:spLocks noGrp="1"/>
          </p:cNvSpPr>
          <p:nvPr>
            <p:ph type="body" idx="1"/>
          </p:nvPr>
        </p:nvSpPr>
        <p:spPr>
          <a:xfrm>
            <a:off x="0" y="2076451"/>
            <a:ext cx="12192000" cy="4781549"/>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3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3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3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3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72" name="Google Shape;272;p32"/>
          <p:cNvSpPr txBox="1">
            <a:spLocks noGrp="1"/>
          </p:cNvSpPr>
          <p:nvPr>
            <p:ph type="body" idx="2"/>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273"/>
        <p:cNvGrpSpPr/>
        <p:nvPr/>
      </p:nvGrpSpPr>
      <p:grpSpPr>
        <a:xfrm>
          <a:off x="0" y="0"/>
          <a:ext cx="0" cy="0"/>
          <a:chOff x="0" y="0"/>
          <a:chExt cx="0" cy="0"/>
        </a:xfrm>
      </p:grpSpPr>
      <p:sp>
        <p:nvSpPr>
          <p:cNvPr id="274" name="Google Shape;274;p33"/>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75" name="Google Shape;275;p33"/>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276" name="Google Shape;276;p33"/>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277" name="Google Shape;277;p33"/>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sp>
        <p:nvSpPr>
          <p:cNvPr id="278" name="Google Shape;278;p3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3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81" name="Google Shape;281;p33"/>
          <p:cNvSpPr>
            <a:spLocks noGrp="1"/>
          </p:cNvSpPr>
          <p:nvPr>
            <p:ph type="pic" idx="2"/>
          </p:nvPr>
        </p:nvSpPr>
        <p:spPr>
          <a:xfrm>
            <a:off x="304800" y="304805"/>
            <a:ext cx="3657600" cy="349483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2" name="Google Shape;282;p33"/>
          <p:cNvSpPr>
            <a:spLocks noGrp="1"/>
          </p:cNvSpPr>
          <p:nvPr>
            <p:ph type="pic" idx="3"/>
          </p:nvPr>
        </p:nvSpPr>
        <p:spPr>
          <a:xfrm>
            <a:off x="4267200" y="304805"/>
            <a:ext cx="3657600" cy="349483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3" name="Google Shape;283;p33"/>
          <p:cNvSpPr>
            <a:spLocks noGrp="1"/>
          </p:cNvSpPr>
          <p:nvPr>
            <p:ph type="pic" idx="4"/>
          </p:nvPr>
        </p:nvSpPr>
        <p:spPr>
          <a:xfrm>
            <a:off x="8229600" y="304805"/>
            <a:ext cx="3657600" cy="349483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84" name="Google Shape;284;p33"/>
          <p:cNvSpPr txBox="1">
            <a:spLocks noGrp="1"/>
          </p:cNvSpPr>
          <p:nvPr>
            <p:ph type="body" idx="1"/>
          </p:nvPr>
        </p:nvSpPr>
        <p:spPr>
          <a:xfrm>
            <a:off x="304800" y="4098508"/>
            <a:ext cx="3657600" cy="1723171"/>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33"/>
          <p:cNvSpPr txBox="1">
            <a:spLocks noGrp="1"/>
          </p:cNvSpPr>
          <p:nvPr>
            <p:ph type="body" idx="5"/>
          </p:nvPr>
        </p:nvSpPr>
        <p:spPr>
          <a:xfrm>
            <a:off x="4267200" y="4098508"/>
            <a:ext cx="3657600" cy="1723171"/>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33"/>
          <p:cNvSpPr txBox="1">
            <a:spLocks noGrp="1"/>
          </p:cNvSpPr>
          <p:nvPr>
            <p:ph type="body" idx="6"/>
          </p:nvPr>
        </p:nvSpPr>
        <p:spPr>
          <a:xfrm>
            <a:off x="8229600" y="4098508"/>
            <a:ext cx="3657600" cy="1723171"/>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287"/>
        <p:cNvGrpSpPr/>
        <p:nvPr/>
      </p:nvGrpSpPr>
      <p:grpSpPr>
        <a:xfrm>
          <a:off x="0" y="0"/>
          <a:ext cx="0" cy="0"/>
          <a:chOff x="0" y="0"/>
          <a:chExt cx="0" cy="0"/>
        </a:xfrm>
      </p:grpSpPr>
      <p:sp>
        <p:nvSpPr>
          <p:cNvPr id="288" name="Google Shape;288;p34"/>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89" name="Google Shape;289;p34"/>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290" name="Google Shape;290;p34"/>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291" name="Google Shape;291;p34"/>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sp>
        <p:nvSpPr>
          <p:cNvPr id="292" name="Google Shape;292;p3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3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3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295" name="Google Shape;295;p34"/>
          <p:cNvSpPr>
            <a:spLocks noGrp="1"/>
          </p:cNvSpPr>
          <p:nvPr>
            <p:ph type="pic" idx="2"/>
          </p:nvPr>
        </p:nvSpPr>
        <p:spPr>
          <a:xfrm>
            <a:off x="4267200" y="304805"/>
            <a:ext cx="3657600" cy="262158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6" name="Google Shape;296;p34"/>
          <p:cNvSpPr>
            <a:spLocks noGrp="1"/>
          </p:cNvSpPr>
          <p:nvPr>
            <p:ph type="pic" idx="3"/>
          </p:nvPr>
        </p:nvSpPr>
        <p:spPr>
          <a:xfrm>
            <a:off x="8229600" y="304805"/>
            <a:ext cx="3657600" cy="262158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7" name="Google Shape;297;p34"/>
          <p:cNvSpPr txBox="1">
            <a:spLocks noGrp="1"/>
          </p:cNvSpPr>
          <p:nvPr>
            <p:ph type="body" idx="1"/>
          </p:nvPr>
        </p:nvSpPr>
        <p:spPr>
          <a:xfrm>
            <a:off x="304800" y="3200092"/>
            <a:ext cx="3467100" cy="2621588"/>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34"/>
          <p:cNvSpPr>
            <a:spLocks noGrp="1"/>
          </p:cNvSpPr>
          <p:nvPr>
            <p:ph type="pic" idx="4"/>
          </p:nvPr>
        </p:nvSpPr>
        <p:spPr>
          <a:xfrm>
            <a:off x="4267200" y="3200091"/>
            <a:ext cx="7620000" cy="262158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99" name="Google Shape;299;p34"/>
          <p:cNvSpPr txBox="1">
            <a:spLocks noGrp="1"/>
          </p:cNvSpPr>
          <p:nvPr>
            <p:ph type="body" idx="5"/>
          </p:nvPr>
        </p:nvSpPr>
        <p:spPr>
          <a:xfrm>
            <a:off x="304800" y="304800"/>
            <a:ext cx="3467100" cy="2621588"/>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4350058" y="172857"/>
            <a:ext cx="7537142"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3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3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05" name="Google Shape;305;p35"/>
          <p:cNvSpPr txBox="1">
            <a:spLocks noGrp="1"/>
          </p:cNvSpPr>
          <p:nvPr>
            <p:ph type="body" idx="1"/>
          </p:nvPr>
        </p:nvSpPr>
        <p:spPr>
          <a:xfrm>
            <a:off x="4350058" y="1031273"/>
            <a:ext cx="7537142"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35"/>
          <p:cNvSpPr>
            <a:spLocks noGrp="1"/>
          </p:cNvSpPr>
          <p:nvPr>
            <p:ph type="pic" idx="2"/>
          </p:nvPr>
        </p:nvSpPr>
        <p:spPr>
          <a:xfrm>
            <a:off x="304800" y="304800"/>
            <a:ext cx="3716784" cy="5484493"/>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307" name="Google Shape;307;p35"/>
          <p:cNvCxnSpPr/>
          <p:nvPr/>
        </p:nvCxnSpPr>
        <p:spPr>
          <a:xfrm>
            <a:off x="4453786" y="957194"/>
            <a:ext cx="59796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3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3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13" name="Google Shape;313;p36"/>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36"/>
          <p:cNvSpPr>
            <a:spLocks noGrp="1"/>
          </p:cNvSpPr>
          <p:nvPr>
            <p:ph type="pic" idx="2"/>
          </p:nvPr>
        </p:nvSpPr>
        <p:spPr>
          <a:xfrm>
            <a:off x="8855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5" name="Google Shape;315;p36"/>
          <p:cNvSpPr>
            <a:spLocks noGrp="1"/>
          </p:cNvSpPr>
          <p:nvPr>
            <p:ph type="pic" idx="3"/>
          </p:nvPr>
        </p:nvSpPr>
        <p:spPr>
          <a:xfrm>
            <a:off x="38573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6" name="Google Shape;316;p36"/>
          <p:cNvSpPr>
            <a:spLocks noGrp="1"/>
          </p:cNvSpPr>
          <p:nvPr>
            <p:ph type="pic" idx="4"/>
          </p:nvPr>
        </p:nvSpPr>
        <p:spPr>
          <a:xfrm>
            <a:off x="68291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17" name="Google Shape;317;p36"/>
          <p:cNvSpPr>
            <a:spLocks noGrp="1"/>
          </p:cNvSpPr>
          <p:nvPr>
            <p:ph type="pic" idx="5"/>
          </p:nvPr>
        </p:nvSpPr>
        <p:spPr>
          <a:xfrm>
            <a:off x="9800975" y="2178664"/>
            <a:ext cx="1505451" cy="15071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s">
  <p:cSld name="Paragraphs">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4" name="Google Shape;34;p3"/>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2"/>
          </p:nvPr>
        </p:nvSpPr>
        <p:spPr>
          <a:xfrm>
            <a:off x="304800" y="2087878"/>
            <a:ext cx="11582400" cy="370332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318"/>
        <p:cNvGrpSpPr/>
        <p:nvPr/>
      </p:nvGrpSpPr>
      <p:grpSpPr>
        <a:xfrm>
          <a:off x="0" y="0"/>
          <a:ext cx="0" cy="0"/>
          <a:chOff x="0" y="0"/>
          <a:chExt cx="0" cy="0"/>
        </a:xfrm>
      </p:grpSpPr>
      <p:sp>
        <p:nvSpPr>
          <p:cNvPr id="319" name="Google Shape;319;p37"/>
          <p:cNvSpPr>
            <a:spLocks noGrp="1"/>
          </p:cNvSpPr>
          <p:nvPr>
            <p:ph type="pic" idx="2"/>
          </p:nvPr>
        </p:nvSpPr>
        <p:spPr>
          <a:xfrm>
            <a:off x="6435493" y="3214645"/>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0" name="Google Shape;320;p37"/>
          <p:cNvSpPr>
            <a:spLocks noGrp="1"/>
          </p:cNvSpPr>
          <p:nvPr>
            <p:ph type="pic" idx="3"/>
          </p:nvPr>
        </p:nvSpPr>
        <p:spPr>
          <a:xfrm>
            <a:off x="9312043" y="3214645"/>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grpSp>
        <p:nvGrpSpPr>
          <p:cNvPr id="321" name="Google Shape;321;p37"/>
          <p:cNvGrpSpPr/>
          <p:nvPr/>
        </p:nvGrpSpPr>
        <p:grpSpPr>
          <a:xfrm>
            <a:off x="304801" y="6126480"/>
            <a:ext cx="11582400" cy="426715"/>
            <a:chOff x="304801" y="6126480"/>
            <a:chExt cx="11582400" cy="426715"/>
          </a:xfrm>
        </p:grpSpPr>
        <p:sp>
          <p:nvSpPr>
            <p:cNvPr id="322" name="Google Shape;322;p37"/>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23" name="Google Shape;323;p37"/>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324" name="Google Shape;324;p37"/>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325" name="Google Shape;325;p37"/>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326" name="Google Shape;326;p37"/>
          <p:cNvSpPr txBox="1">
            <a:spLocks noGrp="1"/>
          </p:cNvSpPr>
          <p:nvPr>
            <p:ph type="title"/>
          </p:nvPr>
        </p:nvSpPr>
        <p:spPr>
          <a:xfrm>
            <a:off x="304800" y="1245004"/>
            <a:ext cx="45339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3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3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3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30" name="Google Shape;330;p37"/>
          <p:cNvSpPr txBox="1">
            <a:spLocks noGrp="1"/>
          </p:cNvSpPr>
          <p:nvPr>
            <p:ph type="body" idx="1"/>
          </p:nvPr>
        </p:nvSpPr>
        <p:spPr>
          <a:xfrm>
            <a:off x="304800" y="2103420"/>
            <a:ext cx="45339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37"/>
          <p:cNvSpPr>
            <a:spLocks noGrp="1"/>
          </p:cNvSpPr>
          <p:nvPr>
            <p:ph type="pic" idx="4"/>
          </p:nvPr>
        </p:nvSpPr>
        <p:spPr>
          <a:xfrm>
            <a:off x="6435493" y="303308"/>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332" name="Google Shape;332;p37"/>
          <p:cNvCxnSpPr/>
          <p:nvPr/>
        </p:nvCxnSpPr>
        <p:spPr>
          <a:xfrm>
            <a:off x="396690" y="2029341"/>
            <a:ext cx="594360" cy="0"/>
          </a:xfrm>
          <a:prstGeom prst="straightConnector1">
            <a:avLst/>
          </a:prstGeom>
          <a:noFill/>
          <a:ln w="76200" cap="flat" cmpd="sng">
            <a:solidFill>
              <a:srgbClr val="EC5153"/>
            </a:solidFill>
            <a:prstDash val="solid"/>
            <a:miter lim="800000"/>
            <a:headEnd type="none" w="sm" len="sm"/>
            <a:tailEnd type="none" w="sm" len="sm"/>
          </a:ln>
        </p:spPr>
      </p:cxnSp>
      <p:sp>
        <p:nvSpPr>
          <p:cNvPr id="333" name="Google Shape;333;p37"/>
          <p:cNvSpPr txBox="1">
            <a:spLocks noGrp="1"/>
          </p:cNvSpPr>
          <p:nvPr>
            <p:ph type="body" idx="5"/>
          </p:nvPr>
        </p:nvSpPr>
        <p:spPr>
          <a:xfrm>
            <a:off x="304800" y="3214645"/>
            <a:ext cx="4533900" cy="2195884"/>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37"/>
          <p:cNvSpPr>
            <a:spLocks noGrp="1"/>
          </p:cNvSpPr>
          <p:nvPr>
            <p:ph type="pic" idx="6"/>
          </p:nvPr>
        </p:nvSpPr>
        <p:spPr>
          <a:xfrm>
            <a:off x="9312043" y="303308"/>
            <a:ext cx="2569464" cy="26060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335"/>
        <p:cNvGrpSpPr/>
        <p:nvPr/>
      </p:nvGrpSpPr>
      <p:grpSpPr>
        <a:xfrm>
          <a:off x="0" y="0"/>
          <a:ext cx="0" cy="0"/>
          <a:chOff x="0" y="0"/>
          <a:chExt cx="0" cy="0"/>
        </a:xfrm>
      </p:grpSpPr>
      <p:grpSp>
        <p:nvGrpSpPr>
          <p:cNvPr id="336" name="Google Shape;336;p38"/>
          <p:cNvGrpSpPr/>
          <p:nvPr/>
        </p:nvGrpSpPr>
        <p:grpSpPr>
          <a:xfrm>
            <a:off x="304801" y="6126480"/>
            <a:ext cx="11582400" cy="426715"/>
            <a:chOff x="304801" y="6126480"/>
            <a:chExt cx="11582400" cy="426715"/>
          </a:xfrm>
        </p:grpSpPr>
        <p:sp>
          <p:nvSpPr>
            <p:cNvPr id="337" name="Google Shape;337;p38"/>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38" name="Google Shape;338;p38"/>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339" name="Google Shape;339;p38"/>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340" name="Google Shape;340;p38"/>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341" name="Google Shape;341;p38"/>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38"/>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38"/>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44" name="Google Shape;344;p38"/>
          <p:cNvSpPr>
            <a:spLocks noGrp="1"/>
          </p:cNvSpPr>
          <p:nvPr>
            <p:ph type="pic" idx="2"/>
          </p:nvPr>
        </p:nvSpPr>
        <p:spPr>
          <a:xfrm>
            <a:off x="304801"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5" name="Google Shape;345;p38"/>
          <p:cNvSpPr>
            <a:spLocks noGrp="1"/>
          </p:cNvSpPr>
          <p:nvPr>
            <p:ph type="pic" idx="3"/>
          </p:nvPr>
        </p:nvSpPr>
        <p:spPr>
          <a:xfrm>
            <a:off x="2326369"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6" name="Google Shape;346;p38"/>
          <p:cNvSpPr>
            <a:spLocks noGrp="1"/>
          </p:cNvSpPr>
          <p:nvPr>
            <p:ph type="pic" idx="4"/>
          </p:nvPr>
        </p:nvSpPr>
        <p:spPr>
          <a:xfrm>
            <a:off x="4347240"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7" name="Google Shape;347;p38"/>
          <p:cNvSpPr>
            <a:spLocks noGrp="1"/>
          </p:cNvSpPr>
          <p:nvPr>
            <p:ph type="pic" idx="5"/>
          </p:nvPr>
        </p:nvSpPr>
        <p:spPr>
          <a:xfrm>
            <a:off x="6370266" y="206272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8" name="Google Shape;348;p38"/>
          <p:cNvSpPr>
            <a:spLocks noGrp="1"/>
          </p:cNvSpPr>
          <p:nvPr>
            <p:ph type="pic" idx="6"/>
          </p:nvPr>
        </p:nvSpPr>
        <p:spPr>
          <a:xfrm>
            <a:off x="304801"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49" name="Google Shape;349;p38"/>
          <p:cNvSpPr>
            <a:spLocks noGrp="1"/>
          </p:cNvSpPr>
          <p:nvPr>
            <p:ph type="pic" idx="7"/>
          </p:nvPr>
        </p:nvSpPr>
        <p:spPr>
          <a:xfrm>
            <a:off x="2326369"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0" name="Google Shape;350;p38"/>
          <p:cNvSpPr>
            <a:spLocks noGrp="1"/>
          </p:cNvSpPr>
          <p:nvPr>
            <p:ph type="pic" idx="8"/>
          </p:nvPr>
        </p:nvSpPr>
        <p:spPr>
          <a:xfrm>
            <a:off x="4347240"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1" name="Google Shape;351;p38"/>
          <p:cNvSpPr>
            <a:spLocks noGrp="1"/>
          </p:cNvSpPr>
          <p:nvPr>
            <p:ph type="pic" idx="9"/>
          </p:nvPr>
        </p:nvSpPr>
        <p:spPr>
          <a:xfrm>
            <a:off x="6370266" y="4104883"/>
            <a:ext cx="1700216" cy="172441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52" name="Google Shape;352;p38"/>
          <p:cNvSpPr txBox="1">
            <a:spLocks noGrp="1"/>
          </p:cNvSpPr>
          <p:nvPr>
            <p:ph type="body" idx="1"/>
          </p:nvPr>
        </p:nvSpPr>
        <p:spPr>
          <a:xfrm>
            <a:off x="8379565" y="2057399"/>
            <a:ext cx="3507628" cy="3769327"/>
          </a:xfrm>
          <a:prstGeom prst="rect">
            <a:avLst/>
          </a:prstGeom>
          <a:noFill/>
          <a:ln>
            <a:noFill/>
          </a:ln>
        </p:spPr>
        <p:txBody>
          <a:bodyPr spcFirstLastPara="1" wrap="square" lIns="91425" tIns="45700" rIns="91425" bIns="45700" anchor="ctr"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38"/>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38"/>
          <p:cNvSpPr txBox="1">
            <a:spLocks noGrp="1"/>
          </p:cNvSpPr>
          <p:nvPr>
            <p:ph type="body" idx="13"/>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5" name="Google Shape;355;p38"/>
          <p:cNvCxnSpPr/>
          <p:nvPr/>
        </p:nvCxnSpPr>
        <p:spPr>
          <a:xfrm>
            <a:off x="396691" y="957194"/>
            <a:ext cx="59796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39"/>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39"/>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39"/>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61" name="Google Shape;361;p39"/>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39"/>
          <p:cNvSpPr>
            <a:spLocks noGrp="1"/>
          </p:cNvSpPr>
          <p:nvPr>
            <p:ph type="pic" idx="2"/>
          </p:nvPr>
        </p:nvSpPr>
        <p:spPr>
          <a:xfrm>
            <a:off x="4244340" y="2249648"/>
            <a:ext cx="3703320" cy="3375972"/>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363"/>
        <p:cNvGrpSpPr/>
        <p:nvPr/>
      </p:nvGrpSpPr>
      <p:grpSpPr>
        <a:xfrm>
          <a:off x="0" y="0"/>
          <a:ext cx="0" cy="0"/>
          <a:chOff x="0" y="0"/>
          <a:chExt cx="0" cy="0"/>
        </a:xfrm>
      </p:grpSpPr>
      <p:sp>
        <p:nvSpPr>
          <p:cNvPr id="364" name="Google Shape;364;p40"/>
          <p:cNvSpPr/>
          <p:nvPr/>
        </p:nvSpPr>
        <p:spPr>
          <a:xfrm>
            <a:off x="0" y="0"/>
            <a:ext cx="3810001"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grpSp>
        <p:nvGrpSpPr>
          <p:cNvPr id="365" name="Google Shape;365;p40"/>
          <p:cNvGrpSpPr/>
          <p:nvPr/>
        </p:nvGrpSpPr>
        <p:grpSpPr>
          <a:xfrm>
            <a:off x="304801" y="6126480"/>
            <a:ext cx="11582400" cy="426715"/>
            <a:chOff x="304801" y="6126480"/>
            <a:chExt cx="11582400" cy="426715"/>
          </a:xfrm>
        </p:grpSpPr>
        <p:sp>
          <p:nvSpPr>
            <p:cNvPr id="366" name="Google Shape;366;p40"/>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67" name="Google Shape;367;p4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368" name="Google Shape;368;p4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369" name="Google Shape;369;p4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370" name="Google Shape;370;p4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4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4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73" name="Google Shape;373;p40"/>
          <p:cNvSpPr>
            <a:spLocks noGrp="1"/>
          </p:cNvSpPr>
          <p:nvPr>
            <p:ph type="pic" idx="2"/>
          </p:nvPr>
        </p:nvSpPr>
        <p:spPr>
          <a:xfrm>
            <a:off x="1285875" y="304800"/>
            <a:ext cx="4038600" cy="549049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4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4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79" name="Google Shape;379;p41"/>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2"/>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2"/>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42"/>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85" name="Google Shape;385;p42"/>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42"/>
          <p:cNvSpPr>
            <a:spLocks noGrp="1"/>
          </p:cNvSpPr>
          <p:nvPr>
            <p:ph type="pic" idx="2"/>
          </p:nvPr>
        </p:nvSpPr>
        <p:spPr>
          <a:xfrm>
            <a:off x="9417571" y="2057400"/>
            <a:ext cx="2469627" cy="37719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387"/>
        <p:cNvGrpSpPr/>
        <p:nvPr/>
      </p:nvGrpSpPr>
      <p:grpSpPr>
        <a:xfrm>
          <a:off x="0" y="0"/>
          <a:ext cx="0" cy="0"/>
          <a:chOff x="0" y="0"/>
          <a:chExt cx="0" cy="0"/>
        </a:xfrm>
      </p:grpSpPr>
      <p:sp>
        <p:nvSpPr>
          <p:cNvPr id="388" name="Google Shape;388;p43"/>
          <p:cNvSpPr txBox="1">
            <a:spLocks noGrp="1"/>
          </p:cNvSpPr>
          <p:nvPr>
            <p:ph type="title"/>
          </p:nvPr>
        </p:nvSpPr>
        <p:spPr>
          <a:xfrm>
            <a:off x="304800" y="172857"/>
            <a:ext cx="5788152"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44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9" name="Google Shape;389;p43"/>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3"/>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3"/>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92" name="Google Shape;392;p43"/>
          <p:cNvSpPr txBox="1">
            <a:spLocks noGrp="1"/>
          </p:cNvSpPr>
          <p:nvPr>
            <p:ph type="body" idx="1"/>
          </p:nvPr>
        </p:nvSpPr>
        <p:spPr>
          <a:xfrm>
            <a:off x="304799" y="1031272"/>
            <a:ext cx="5791199" cy="1251699"/>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43"/>
          <p:cNvSpPr>
            <a:spLocks noGrp="1"/>
          </p:cNvSpPr>
          <p:nvPr>
            <p:ph type="pic" idx="2"/>
          </p:nvPr>
        </p:nvSpPr>
        <p:spPr>
          <a:xfrm>
            <a:off x="304800" y="2391515"/>
            <a:ext cx="5791200" cy="3437785"/>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394"/>
        <p:cNvGrpSpPr/>
        <p:nvPr/>
      </p:nvGrpSpPr>
      <p:grpSpPr>
        <a:xfrm>
          <a:off x="0" y="0"/>
          <a:ext cx="0" cy="0"/>
          <a:chOff x="0" y="0"/>
          <a:chExt cx="0" cy="0"/>
        </a:xfrm>
      </p:grpSpPr>
      <p:sp>
        <p:nvSpPr>
          <p:cNvPr id="395" name="Google Shape;395;p44"/>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44"/>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44"/>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44"/>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399" name="Google Shape;399;p44"/>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44"/>
          <p:cNvSpPr>
            <a:spLocks noGrp="1"/>
          </p:cNvSpPr>
          <p:nvPr>
            <p:ph type="pic" idx="2"/>
          </p:nvPr>
        </p:nvSpPr>
        <p:spPr>
          <a:xfrm>
            <a:off x="304800" y="2057400"/>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1" name="Google Shape;401;p44"/>
          <p:cNvSpPr>
            <a:spLocks noGrp="1"/>
          </p:cNvSpPr>
          <p:nvPr>
            <p:ph type="pic" idx="3"/>
          </p:nvPr>
        </p:nvSpPr>
        <p:spPr>
          <a:xfrm>
            <a:off x="3297614" y="2063887"/>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2" name="Google Shape;402;p44"/>
          <p:cNvSpPr>
            <a:spLocks noGrp="1"/>
          </p:cNvSpPr>
          <p:nvPr>
            <p:ph type="pic" idx="4"/>
          </p:nvPr>
        </p:nvSpPr>
        <p:spPr>
          <a:xfrm>
            <a:off x="6296915" y="2063887"/>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3" name="Google Shape;403;p44"/>
          <p:cNvSpPr>
            <a:spLocks noGrp="1"/>
          </p:cNvSpPr>
          <p:nvPr>
            <p:ph type="pic" idx="5"/>
          </p:nvPr>
        </p:nvSpPr>
        <p:spPr>
          <a:xfrm>
            <a:off x="9296216" y="2063887"/>
            <a:ext cx="2584498" cy="258449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4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4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09" name="Google Shape;409;p45"/>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45"/>
          <p:cNvSpPr>
            <a:spLocks noGrp="1"/>
          </p:cNvSpPr>
          <p:nvPr>
            <p:ph type="pic" idx="2"/>
          </p:nvPr>
        </p:nvSpPr>
        <p:spPr>
          <a:xfrm>
            <a:off x="8132490" y="2057399"/>
            <a:ext cx="3754711" cy="1710013"/>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411"/>
        <p:cNvGrpSpPr/>
        <p:nvPr/>
      </p:nvGrpSpPr>
      <p:grpSpPr>
        <a:xfrm>
          <a:off x="0" y="0"/>
          <a:ext cx="0" cy="0"/>
          <a:chOff x="0" y="0"/>
          <a:chExt cx="0" cy="0"/>
        </a:xfrm>
      </p:grpSpPr>
      <p:sp>
        <p:nvSpPr>
          <p:cNvPr id="412" name="Google Shape;412;p46"/>
          <p:cNvSpPr/>
          <p:nvPr/>
        </p:nvSpPr>
        <p:spPr>
          <a:xfrm>
            <a:off x="304800" y="0"/>
            <a:ext cx="5788152" cy="58267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413" name="Google Shape;413;p46"/>
          <p:cNvSpPr txBox="1">
            <a:spLocks noGrp="1"/>
          </p:cNvSpPr>
          <p:nvPr>
            <p:ph type="title"/>
          </p:nvPr>
        </p:nvSpPr>
        <p:spPr>
          <a:xfrm>
            <a:off x="639192" y="172857"/>
            <a:ext cx="5122416"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4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46"/>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46"/>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6"/>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17" name="Google Shape;417;p46"/>
          <p:cNvSpPr txBox="1">
            <a:spLocks noGrp="1"/>
          </p:cNvSpPr>
          <p:nvPr>
            <p:ph type="body" idx="1"/>
          </p:nvPr>
        </p:nvSpPr>
        <p:spPr>
          <a:xfrm>
            <a:off x="639192" y="1031273"/>
            <a:ext cx="5122416"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8" name="Google Shape;418;p46"/>
          <p:cNvCxnSpPr/>
          <p:nvPr/>
        </p:nvCxnSpPr>
        <p:spPr>
          <a:xfrm>
            <a:off x="716287" y="957194"/>
            <a:ext cx="597962"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ransition 1" type="secHead">
  <p:cSld name="SECTION_HEADER">
    <p:spTree>
      <p:nvGrpSpPr>
        <p:cNvPr id="1" name="Shape 36"/>
        <p:cNvGrpSpPr/>
        <p:nvPr/>
      </p:nvGrpSpPr>
      <p:grpSpPr>
        <a:xfrm>
          <a:off x="0" y="0"/>
          <a:ext cx="0" cy="0"/>
          <a:chOff x="0" y="0"/>
          <a:chExt cx="0" cy="0"/>
        </a:xfrm>
      </p:grpSpPr>
      <p:sp>
        <p:nvSpPr>
          <p:cNvPr id="37" name="Google Shape;37;p4"/>
          <p:cNvSpPr/>
          <p:nvPr/>
        </p:nvSpPr>
        <p:spPr>
          <a:xfrm>
            <a:off x="304800" y="304800"/>
            <a:ext cx="11582400" cy="62484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737DD"/>
              </a:solidFill>
              <a:latin typeface="Calibri"/>
              <a:ea typeface="Calibri"/>
              <a:cs typeface="Calibri"/>
              <a:sym typeface="Calibri"/>
            </a:endParaRPr>
          </a:p>
        </p:txBody>
      </p:sp>
      <p:cxnSp>
        <p:nvCxnSpPr>
          <p:cNvPr id="38" name="Google Shape;38;p4"/>
          <p:cNvCxnSpPr/>
          <p:nvPr/>
        </p:nvCxnSpPr>
        <p:spPr>
          <a:xfrm>
            <a:off x="5797019" y="3429000"/>
            <a:ext cx="597962" cy="0"/>
          </a:xfrm>
          <a:prstGeom prst="straightConnector1">
            <a:avLst/>
          </a:prstGeom>
          <a:noFill/>
          <a:ln w="76200" cap="flat" cmpd="sng">
            <a:solidFill>
              <a:srgbClr val="EC5153"/>
            </a:solidFill>
            <a:prstDash val="solid"/>
            <a:miter lim="800000"/>
            <a:headEnd type="none" w="sm" len="sm"/>
            <a:tailEnd type="none" w="sm" len="sm"/>
          </a:ln>
        </p:spPr>
      </p:cxnSp>
      <p:sp>
        <p:nvSpPr>
          <p:cNvPr id="39" name="Google Shape;39;p4"/>
          <p:cNvSpPr/>
          <p:nvPr/>
        </p:nvSpPr>
        <p:spPr>
          <a:xfrm>
            <a:off x="5639445" y="5895975"/>
            <a:ext cx="913111" cy="413727"/>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rgbClr val="FFFFFF"/>
              </a:solidFill>
              <a:latin typeface="Calibri"/>
              <a:ea typeface="Calibri"/>
              <a:cs typeface="Calibri"/>
              <a:sym typeface="Calibri"/>
            </a:endParaRPr>
          </a:p>
        </p:txBody>
      </p:sp>
      <p:pic>
        <p:nvPicPr>
          <p:cNvPr id="40" name="Google Shape;40;p4"/>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41" name="Google Shape;41;p4"/>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b="0" i="0" u="none" strike="noStrike" cap="none">
              <a:solidFill>
                <a:srgbClr val="FFFFFF"/>
              </a:solidFill>
              <a:latin typeface="Libre Franklin"/>
              <a:ea typeface="Libre Franklin"/>
              <a:cs typeface="Libre Franklin"/>
              <a:sym typeface="Libre Franklin"/>
            </a:endParaRPr>
          </a:p>
        </p:txBody>
      </p:sp>
      <p:sp>
        <p:nvSpPr>
          <p:cNvPr id="44" name="Google Shape;44;p4"/>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b="0" i="0" u="none" strike="noStrike" cap="none">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419"/>
        <p:cNvGrpSpPr/>
        <p:nvPr/>
      </p:nvGrpSpPr>
      <p:grpSpPr>
        <a:xfrm>
          <a:off x="0" y="0"/>
          <a:ext cx="0" cy="0"/>
          <a:chOff x="0" y="0"/>
          <a:chExt cx="0" cy="0"/>
        </a:xfrm>
      </p:grpSpPr>
      <p:sp>
        <p:nvSpPr>
          <p:cNvPr id="420" name="Google Shape;420;p47"/>
          <p:cNvSpPr>
            <a:spLocks noGrp="1"/>
          </p:cNvSpPr>
          <p:nvPr>
            <p:ph type="pic" idx="2"/>
          </p:nvPr>
        </p:nvSpPr>
        <p:spPr>
          <a:xfrm>
            <a:off x="1034461" y="2494195"/>
            <a:ext cx="4426133" cy="27686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1" name="Google Shape;421;p47"/>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47"/>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7"/>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7"/>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25" name="Google Shape;425;p47"/>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426"/>
        <p:cNvGrpSpPr/>
        <p:nvPr/>
      </p:nvGrpSpPr>
      <p:grpSpPr>
        <a:xfrm>
          <a:off x="0" y="0"/>
          <a:ext cx="0" cy="0"/>
          <a:chOff x="0" y="0"/>
          <a:chExt cx="0" cy="0"/>
        </a:xfrm>
      </p:grpSpPr>
      <p:sp>
        <p:nvSpPr>
          <p:cNvPr id="427" name="Google Shape;427;p48"/>
          <p:cNvSpPr>
            <a:spLocks noGrp="1"/>
          </p:cNvSpPr>
          <p:nvPr>
            <p:ph type="pic" idx="2"/>
          </p:nvPr>
        </p:nvSpPr>
        <p:spPr>
          <a:xfrm>
            <a:off x="3848100" y="2255520"/>
            <a:ext cx="4495800" cy="256794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28" name="Google Shape;428;p48"/>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9" name="Google Shape;429;p48"/>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8"/>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48"/>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32" name="Google Shape;432;p48"/>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Laptop Contrast">
  <p:cSld name="Laptop Contrast">
    <p:spTree>
      <p:nvGrpSpPr>
        <p:cNvPr id="1" name="Shape 433"/>
        <p:cNvGrpSpPr/>
        <p:nvPr/>
      </p:nvGrpSpPr>
      <p:grpSpPr>
        <a:xfrm>
          <a:off x="0" y="0"/>
          <a:ext cx="0" cy="0"/>
          <a:chOff x="0" y="0"/>
          <a:chExt cx="0" cy="0"/>
        </a:xfrm>
      </p:grpSpPr>
      <p:sp>
        <p:nvSpPr>
          <p:cNvPr id="434" name="Google Shape;434;p49"/>
          <p:cNvSpPr>
            <a:spLocks noGrp="1"/>
          </p:cNvSpPr>
          <p:nvPr>
            <p:ph type="pic" idx="2"/>
          </p:nvPr>
        </p:nvSpPr>
        <p:spPr>
          <a:xfrm>
            <a:off x="585790" y="959254"/>
            <a:ext cx="6406935" cy="4007616"/>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grpSp>
        <p:nvGrpSpPr>
          <p:cNvPr id="435" name="Google Shape;435;p49"/>
          <p:cNvGrpSpPr/>
          <p:nvPr/>
        </p:nvGrpSpPr>
        <p:grpSpPr>
          <a:xfrm>
            <a:off x="304801" y="6126480"/>
            <a:ext cx="11582400" cy="426715"/>
            <a:chOff x="304801" y="6126480"/>
            <a:chExt cx="11582400" cy="426715"/>
          </a:xfrm>
        </p:grpSpPr>
        <p:sp>
          <p:nvSpPr>
            <p:cNvPr id="436" name="Google Shape;436;p49"/>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37" name="Google Shape;437;p49"/>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438" name="Google Shape;438;p49"/>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439" name="Google Shape;439;p49"/>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440" name="Google Shape;440;p49"/>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9"/>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2" name="Google Shape;442;p49"/>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443"/>
        <p:cNvGrpSpPr/>
        <p:nvPr/>
      </p:nvGrpSpPr>
      <p:grpSpPr>
        <a:xfrm>
          <a:off x="0" y="0"/>
          <a:ext cx="0" cy="0"/>
          <a:chOff x="0" y="0"/>
          <a:chExt cx="0" cy="0"/>
        </a:xfrm>
      </p:grpSpPr>
      <p:sp>
        <p:nvSpPr>
          <p:cNvPr id="444" name="Google Shape;444;p50"/>
          <p:cNvSpPr>
            <a:spLocks noGrp="1"/>
          </p:cNvSpPr>
          <p:nvPr>
            <p:ph type="pic" idx="2"/>
          </p:nvPr>
        </p:nvSpPr>
        <p:spPr>
          <a:xfrm>
            <a:off x="1817489" y="443883"/>
            <a:ext cx="2445150" cy="5191215"/>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445" name="Google Shape;445;p50"/>
          <p:cNvCxnSpPr/>
          <p:nvPr/>
        </p:nvCxnSpPr>
        <p:spPr>
          <a:xfrm>
            <a:off x="6096000"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446" name="Google Shape;446;p50"/>
          <p:cNvGrpSpPr/>
          <p:nvPr/>
        </p:nvGrpSpPr>
        <p:grpSpPr>
          <a:xfrm>
            <a:off x="304801" y="6126480"/>
            <a:ext cx="11582400" cy="426715"/>
            <a:chOff x="304801" y="6126480"/>
            <a:chExt cx="11582400" cy="426715"/>
          </a:xfrm>
        </p:grpSpPr>
        <p:sp>
          <p:nvSpPr>
            <p:cNvPr id="447" name="Google Shape;447;p50"/>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48" name="Google Shape;448;p50"/>
            <p:cNvPicPr preferRelativeResize="0"/>
            <p:nvPr/>
          </p:nvPicPr>
          <p:blipFill rotWithShape="1">
            <a:blip r:embed="rId2">
              <a:alphaModFix/>
            </a:blip>
            <a:srcRect/>
            <a:stretch/>
          </p:blipFill>
          <p:spPr>
            <a:xfrm>
              <a:off x="10818536" y="6181797"/>
              <a:ext cx="744012" cy="316080"/>
            </a:xfrm>
            <a:prstGeom prst="rect">
              <a:avLst/>
            </a:prstGeom>
            <a:noFill/>
            <a:ln>
              <a:noFill/>
            </a:ln>
          </p:spPr>
        </p:pic>
        <p:cxnSp>
          <p:nvCxnSpPr>
            <p:cNvPr id="449" name="Google Shape;449;p50"/>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450" name="Google Shape;450;p50"/>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451" name="Google Shape;451;p50"/>
          <p:cNvSpPr txBox="1">
            <a:spLocks noGrp="1"/>
          </p:cNvSpPr>
          <p:nvPr>
            <p:ph type="title"/>
          </p:nvPr>
        </p:nvSpPr>
        <p:spPr>
          <a:xfrm>
            <a:off x="5909552" y="172857"/>
            <a:ext cx="5977647"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44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50"/>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50"/>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50"/>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55" name="Google Shape;455;p50"/>
          <p:cNvSpPr txBox="1">
            <a:spLocks noGrp="1"/>
          </p:cNvSpPr>
          <p:nvPr>
            <p:ph type="body" idx="1"/>
          </p:nvPr>
        </p:nvSpPr>
        <p:spPr>
          <a:xfrm>
            <a:off x="5909552" y="1031273"/>
            <a:ext cx="5977647"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456"/>
        <p:cNvGrpSpPr/>
        <p:nvPr/>
      </p:nvGrpSpPr>
      <p:grpSpPr>
        <a:xfrm>
          <a:off x="0" y="0"/>
          <a:ext cx="0" cy="0"/>
          <a:chOff x="0" y="0"/>
          <a:chExt cx="0" cy="0"/>
        </a:xfrm>
      </p:grpSpPr>
      <p:sp>
        <p:nvSpPr>
          <p:cNvPr id="457" name="Google Shape;457;p51"/>
          <p:cNvSpPr>
            <a:spLocks noGrp="1"/>
          </p:cNvSpPr>
          <p:nvPr>
            <p:ph type="pic" idx="2"/>
          </p:nvPr>
        </p:nvSpPr>
        <p:spPr>
          <a:xfrm>
            <a:off x="4959658" y="2175029"/>
            <a:ext cx="2272684" cy="3947467"/>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ctr" anchorCtr="0">
            <a:noAutofit/>
          </a:bodyPr>
          <a:lstStyle>
            <a:lvl1pPr marR="0" lvl="0" algn="ctr"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58" name="Google Shape;458;p51"/>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9" name="Google Shape;459;p5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0" name="Google Shape;460;p5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5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
        <p:nvSpPr>
          <p:cNvPr id="462" name="Google Shape;462;p51"/>
          <p:cNvSpPr txBox="1">
            <a:spLocks noGrp="1"/>
          </p:cNvSpPr>
          <p:nvPr>
            <p:ph type="body" idx="1"/>
          </p:nvPr>
        </p:nvSpPr>
        <p:spPr>
          <a:xfrm>
            <a:off x="304800" y="1031273"/>
            <a:ext cx="11582400" cy="850392"/>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2"/>
        <p:cNvGrpSpPr/>
        <p:nvPr/>
      </p:nvGrpSpPr>
      <p:grpSpPr>
        <a:xfrm>
          <a:off x="0" y="0"/>
          <a:ext cx="0" cy="0"/>
          <a:chOff x="0" y="0"/>
          <a:chExt cx="0" cy="0"/>
        </a:xfrm>
      </p:grpSpPr>
      <p:sp>
        <p:nvSpPr>
          <p:cNvPr id="473" name="Google Shape;473;p53"/>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474" name="Google Shape;474;p53"/>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lnSpc>
                <a:spcPct val="100000"/>
              </a:lnSpc>
              <a:spcBef>
                <a:spcPts val="600"/>
              </a:spcBef>
              <a:spcAft>
                <a:spcPts val="0"/>
              </a:spcAft>
              <a:buSzPts val="3700"/>
              <a:buNone/>
              <a:defRPr sz="3700"/>
            </a:lvl1pPr>
            <a:lvl2pPr lvl="1" algn="ctr" rtl="0">
              <a:lnSpc>
                <a:spcPct val="100000"/>
              </a:lnSpc>
              <a:spcBef>
                <a:spcPts val="600"/>
              </a:spcBef>
              <a:spcAft>
                <a:spcPts val="0"/>
              </a:spcAft>
              <a:buSzPts val="3700"/>
              <a:buNone/>
              <a:defRPr sz="3700"/>
            </a:lvl2pPr>
            <a:lvl3pPr lvl="2" algn="ctr" rtl="0">
              <a:lnSpc>
                <a:spcPct val="100000"/>
              </a:lnSpc>
              <a:spcBef>
                <a:spcPts val="600"/>
              </a:spcBef>
              <a:spcAft>
                <a:spcPts val="0"/>
              </a:spcAft>
              <a:buSzPts val="3700"/>
              <a:buNone/>
              <a:defRPr sz="3700"/>
            </a:lvl3pPr>
            <a:lvl4pPr lvl="3" algn="ctr" rtl="0">
              <a:lnSpc>
                <a:spcPct val="100000"/>
              </a:lnSpc>
              <a:spcBef>
                <a:spcPts val="600"/>
              </a:spcBef>
              <a:spcAft>
                <a:spcPts val="0"/>
              </a:spcAft>
              <a:buSzPts val="3700"/>
              <a:buNone/>
              <a:defRPr sz="3700"/>
            </a:lvl4pPr>
            <a:lvl5pPr lvl="4" algn="ctr" rtl="0">
              <a:lnSpc>
                <a:spcPct val="100000"/>
              </a:lnSpc>
              <a:spcBef>
                <a:spcPts val="6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475" name="Google Shape;475;p5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476"/>
        <p:cNvGrpSpPr/>
        <p:nvPr/>
      </p:nvGrpSpPr>
      <p:grpSpPr>
        <a:xfrm>
          <a:off x="0" y="0"/>
          <a:ext cx="0" cy="0"/>
          <a:chOff x="0" y="0"/>
          <a:chExt cx="0" cy="0"/>
        </a:xfrm>
      </p:grpSpPr>
      <p:sp>
        <p:nvSpPr>
          <p:cNvPr id="477" name="Google Shape;477;p54"/>
          <p:cNvSpPr txBox="1">
            <a:spLocks noGrp="1"/>
          </p:cNvSpPr>
          <p:nvPr>
            <p:ph type="title"/>
          </p:nvPr>
        </p:nvSpPr>
        <p:spPr>
          <a:xfrm>
            <a:off x="838200" y="365126"/>
            <a:ext cx="10515600" cy="1325700"/>
          </a:xfrm>
          <a:prstGeom prst="rect">
            <a:avLst/>
          </a:prstGeom>
          <a:noFill/>
          <a:ln>
            <a:noFill/>
          </a:ln>
        </p:spPr>
        <p:txBody>
          <a:bodyPr spcFirstLastPara="1" wrap="square" lIns="121900" tIns="60925" rIns="121900" bIns="60925" anchor="ctr" anchorCtr="0">
            <a:noAutofit/>
          </a:bodyPr>
          <a:lstStyle>
            <a:lvl1pPr lvl="0" algn="l" rtl="0">
              <a:lnSpc>
                <a:spcPct val="90000"/>
              </a:lnSpc>
              <a:spcBef>
                <a:spcPts val="0"/>
              </a:spcBef>
              <a:spcAft>
                <a:spcPts val="0"/>
              </a:spcAft>
              <a:buClr>
                <a:schemeClr val="dk1"/>
              </a:buClr>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8" name="Google Shape;478;p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Autofit/>
          </a:bodyPr>
          <a:lstStyle>
            <a:lvl1pPr marL="457200" lvl="0" indent="-381000" algn="l" rtl="0">
              <a:lnSpc>
                <a:spcPct val="90000"/>
              </a:lnSpc>
              <a:spcBef>
                <a:spcPts val="1000"/>
              </a:spcBef>
              <a:spcAft>
                <a:spcPts val="0"/>
              </a:spcAft>
              <a:buClr>
                <a:schemeClr val="dk1"/>
              </a:buClr>
              <a:buSzPts val="2400"/>
              <a:buChar char="•"/>
              <a:defRPr/>
            </a:lvl1pPr>
            <a:lvl2pPr marL="914400" lvl="1" indent="-381000" algn="l" rtl="0">
              <a:lnSpc>
                <a:spcPct val="90000"/>
              </a:lnSpc>
              <a:spcBef>
                <a:spcPts val="600"/>
              </a:spcBef>
              <a:spcAft>
                <a:spcPts val="0"/>
              </a:spcAft>
              <a:buClr>
                <a:schemeClr val="dk1"/>
              </a:buClr>
              <a:buSzPts val="2400"/>
              <a:buChar char="•"/>
              <a:defRPr/>
            </a:lvl2pPr>
            <a:lvl3pPr marL="1371600" lvl="2" indent="-381000" algn="l" rtl="0">
              <a:lnSpc>
                <a:spcPct val="90000"/>
              </a:lnSpc>
              <a:spcBef>
                <a:spcPts val="600"/>
              </a:spcBef>
              <a:spcAft>
                <a:spcPts val="0"/>
              </a:spcAft>
              <a:buClr>
                <a:schemeClr val="dk1"/>
              </a:buClr>
              <a:buSzPts val="2400"/>
              <a:buChar char="•"/>
              <a:defRPr/>
            </a:lvl3pPr>
            <a:lvl4pPr marL="1828800" lvl="3" indent="-381000" algn="l" rtl="0">
              <a:lnSpc>
                <a:spcPct val="90000"/>
              </a:lnSpc>
              <a:spcBef>
                <a:spcPts val="600"/>
              </a:spcBef>
              <a:spcAft>
                <a:spcPts val="0"/>
              </a:spcAft>
              <a:buClr>
                <a:schemeClr val="dk1"/>
              </a:buClr>
              <a:buSzPts val="2400"/>
              <a:buChar char="•"/>
              <a:defRPr/>
            </a:lvl4pPr>
            <a:lvl5pPr marL="2286000" lvl="4" indent="-381000" algn="l" rtl="0">
              <a:lnSpc>
                <a:spcPct val="90000"/>
              </a:lnSpc>
              <a:spcBef>
                <a:spcPts val="600"/>
              </a:spcBef>
              <a:spcAft>
                <a:spcPts val="0"/>
              </a:spcAft>
              <a:buClr>
                <a:schemeClr val="dk1"/>
              </a:buClr>
              <a:buSzPts val="2400"/>
              <a:buChar char="•"/>
              <a:defRPr/>
            </a:lvl5pPr>
            <a:lvl6pPr marL="2743200" lvl="5" indent="-381000" algn="l" rtl="0">
              <a:lnSpc>
                <a:spcPct val="90000"/>
              </a:lnSpc>
              <a:spcBef>
                <a:spcPts val="6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endParaRPr/>
          </a:p>
        </p:txBody>
      </p:sp>
      <p:sp>
        <p:nvSpPr>
          <p:cNvPr id="479" name="Google Shape;479;p54"/>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0" name="Google Shape;480;p54"/>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1" name="Google Shape;481;p54"/>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lumn 1">
  <p:cSld name="TITLE_AND_BODY_1_1_4_1">
    <p:bg>
      <p:bgPr>
        <a:solidFill>
          <a:srgbClr val="3C3C3C"/>
        </a:solidFill>
        <a:effectLst/>
      </p:bgPr>
    </p:bg>
    <p:spTree>
      <p:nvGrpSpPr>
        <p:cNvPr id="1" name="Shape 150"/>
        <p:cNvGrpSpPr/>
        <p:nvPr/>
      </p:nvGrpSpPr>
      <p:grpSpPr>
        <a:xfrm>
          <a:off x="0" y="0"/>
          <a:ext cx="0" cy="0"/>
          <a:chOff x="0" y="0"/>
          <a:chExt cx="0" cy="0"/>
        </a:xfrm>
      </p:grpSpPr>
      <p:sp>
        <p:nvSpPr>
          <p:cNvPr id="151" name="Google Shape;151;p28"/>
          <p:cNvSpPr/>
          <p:nvPr/>
        </p:nvSpPr>
        <p:spPr>
          <a:xfrm>
            <a:off x="292204" y="458688"/>
            <a:ext cx="11587630" cy="5775853"/>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114300" cap="flat" cmpd="sng">
            <a:solidFill>
              <a:srgbClr val="FFFFFF"/>
            </a:solidFill>
            <a:prstDash val="solid"/>
            <a:miter lim="8000"/>
            <a:headEnd type="none" w="med" len="med"/>
            <a:tailEnd type="none" w="med" len="med"/>
          </a:ln>
        </p:spPr>
      </p:sp>
      <p:sp>
        <p:nvSpPr>
          <p:cNvPr id="152" name="Google Shape;152;p28"/>
          <p:cNvSpPr txBox="1"/>
          <p:nvPr/>
        </p:nvSpPr>
        <p:spPr>
          <a:xfrm>
            <a:off x="-4870" y="6347896"/>
            <a:ext cx="12192000" cy="510500"/>
          </a:xfrm>
          <a:prstGeom prst="rect">
            <a:avLst/>
          </a:prstGeom>
          <a:noFill/>
          <a:ln>
            <a:noFill/>
          </a:ln>
        </p:spPr>
        <p:txBody>
          <a:bodyPr spcFirstLastPara="1" wrap="square" lIns="67722" tIns="67722" rIns="67722" bIns="67722" anchor="ctr" anchorCtr="0">
            <a:noAutofit/>
          </a:bodyPr>
          <a:lstStyle/>
          <a:p>
            <a:pPr marL="0" lvl="0" indent="0" algn="ctr" rtl="0">
              <a:spcBef>
                <a:spcPts val="0"/>
              </a:spcBef>
              <a:spcAft>
                <a:spcPts val="0"/>
              </a:spcAft>
              <a:buNone/>
            </a:pPr>
            <a:fld id="{00000000-1234-1234-1234-123412341234}" type="slidenum">
              <a:rPr lang="en" sz="593" b="1">
                <a:solidFill>
                  <a:srgbClr val="FFFFFF"/>
                </a:solidFill>
                <a:latin typeface="Montserrat"/>
                <a:ea typeface="Montserrat"/>
                <a:cs typeface="Montserrat"/>
                <a:sym typeface="Montserrat"/>
              </a:rPr>
              <a:pPr marL="0" lvl="0" indent="0" algn="ctr" rtl="0">
                <a:spcBef>
                  <a:spcPts val="0"/>
                </a:spcBef>
                <a:spcAft>
                  <a:spcPts val="0"/>
                </a:spcAft>
                <a:buNone/>
              </a:pPr>
              <a:t>‹#›</a:t>
            </a:fld>
            <a:endParaRPr sz="593" b="1">
              <a:solidFill>
                <a:srgbClr val="FFFFFF"/>
              </a:solidFill>
              <a:latin typeface="Montserrat"/>
              <a:ea typeface="Montserrat"/>
              <a:cs typeface="Montserrat"/>
              <a:sym typeface="Montserrat"/>
            </a:endParaRPr>
          </a:p>
        </p:txBody>
      </p:sp>
      <p:sp>
        <p:nvSpPr>
          <p:cNvPr id="153" name="Google Shape;153;p28"/>
          <p:cNvSpPr txBox="1"/>
          <p:nvPr/>
        </p:nvSpPr>
        <p:spPr>
          <a:xfrm>
            <a:off x="1596537" y="2702559"/>
            <a:ext cx="9079556" cy="1994750"/>
          </a:xfrm>
          <a:prstGeom prst="rect">
            <a:avLst/>
          </a:prstGeom>
          <a:noFill/>
          <a:ln>
            <a:noFill/>
          </a:ln>
        </p:spPr>
        <p:txBody>
          <a:bodyPr spcFirstLastPara="1" wrap="square" lIns="67722" tIns="67722" rIns="67722" bIns="67722" anchor="t" anchorCtr="0">
            <a:noAutofit/>
          </a:bodyPr>
          <a:lstStyle/>
          <a:p>
            <a:pPr marL="0" lvl="0" indent="0" algn="ctr" rtl="0">
              <a:spcBef>
                <a:spcPts val="0"/>
              </a:spcBef>
              <a:spcAft>
                <a:spcPts val="0"/>
              </a:spcAft>
              <a:buNone/>
            </a:pPr>
            <a:endParaRPr sz="3555" b="1">
              <a:solidFill>
                <a:schemeClr val="accent5"/>
              </a:solidFill>
              <a:latin typeface="Roboto"/>
              <a:ea typeface="Roboto"/>
              <a:cs typeface="Roboto"/>
              <a:sym typeface="Roboto"/>
            </a:endParaRPr>
          </a:p>
        </p:txBody>
      </p:sp>
      <p:sp>
        <p:nvSpPr>
          <p:cNvPr id="154" name="Google Shape;154;p28"/>
          <p:cNvSpPr txBox="1"/>
          <p:nvPr/>
        </p:nvSpPr>
        <p:spPr>
          <a:xfrm>
            <a:off x="1596537" y="3881094"/>
            <a:ext cx="9079556" cy="1349750"/>
          </a:xfrm>
          <a:prstGeom prst="rect">
            <a:avLst/>
          </a:prstGeom>
          <a:noFill/>
          <a:ln>
            <a:noFill/>
          </a:ln>
        </p:spPr>
        <p:txBody>
          <a:bodyPr spcFirstLastPara="1" wrap="square" lIns="67722" tIns="67722" rIns="67722" bIns="67722" anchor="t" anchorCtr="0">
            <a:noAutofit/>
          </a:bodyPr>
          <a:lstStyle/>
          <a:p>
            <a:pPr marL="0" lvl="0" indent="0" algn="ctr" rtl="0">
              <a:spcBef>
                <a:spcPts val="444"/>
              </a:spcBef>
              <a:spcAft>
                <a:spcPts val="0"/>
              </a:spcAft>
              <a:buNone/>
            </a:pPr>
            <a:endParaRPr sz="1333">
              <a:solidFill>
                <a:srgbClr val="CCCCCC"/>
              </a:solidFill>
              <a:latin typeface="Roboto"/>
              <a:ea typeface="Roboto"/>
              <a:cs typeface="Roboto"/>
              <a:sym typeface="Roboto"/>
            </a:endParaRPr>
          </a:p>
        </p:txBody>
      </p:sp>
      <p:grpSp>
        <p:nvGrpSpPr>
          <p:cNvPr id="155" name="Google Shape;155;p28"/>
          <p:cNvGrpSpPr/>
          <p:nvPr/>
        </p:nvGrpSpPr>
        <p:grpSpPr>
          <a:xfrm>
            <a:off x="5716227" y="186671"/>
            <a:ext cx="759547" cy="1321004"/>
            <a:chOff x="6730350" y="2315900"/>
            <a:chExt cx="257700" cy="420100"/>
          </a:xfrm>
        </p:grpSpPr>
        <p:sp>
          <p:nvSpPr>
            <p:cNvPr id="156" name="Google Shape;156;p2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37">
                <a:solidFill>
                  <a:srgbClr val="FFFFFF"/>
                </a:solidFill>
              </a:endParaRPr>
            </a:p>
          </p:txBody>
        </p:sp>
        <p:sp>
          <p:nvSpPr>
            <p:cNvPr id="157" name="Google Shape;157;p2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37">
                <a:solidFill>
                  <a:srgbClr val="FFFFFF"/>
                </a:solidFill>
              </a:endParaRPr>
            </a:p>
          </p:txBody>
        </p:sp>
        <p:sp>
          <p:nvSpPr>
            <p:cNvPr id="158" name="Google Shape;158;p2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37">
                <a:solidFill>
                  <a:srgbClr val="FFFFFF"/>
                </a:solidFill>
              </a:endParaRPr>
            </a:p>
          </p:txBody>
        </p:sp>
        <p:sp>
          <p:nvSpPr>
            <p:cNvPr id="159" name="Google Shape;159;p2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37">
                <a:solidFill>
                  <a:srgbClr val="FFFFFF"/>
                </a:solidFill>
              </a:endParaRPr>
            </a:p>
          </p:txBody>
        </p:sp>
        <p:sp>
          <p:nvSpPr>
            <p:cNvPr id="160" name="Google Shape;160;p2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37">
                <a:solidFill>
                  <a:srgbClr val="FFFFFF"/>
                </a:solidFil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3"/>
        <p:cNvGrpSpPr/>
        <p:nvPr/>
      </p:nvGrpSpPr>
      <p:grpSpPr>
        <a:xfrm>
          <a:off x="0" y="0"/>
          <a:ext cx="0" cy="0"/>
          <a:chOff x="0" y="0"/>
          <a:chExt cx="0" cy="0"/>
        </a:xfrm>
      </p:grpSpPr>
      <p:cxnSp>
        <p:nvCxnSpPr>
          <p:cNvPr id="194" name="Google Shape;194;p33"/>
          <p:cNvCxnSpPr/>
          <p:nvPr/>
        </p:nvCxnSpPr>
        <p:spPr>
          <a:xfrm rot="10800000" flipH="1">
            <a:off x="-10111" y="6446750"/>
            <a:ext cx="12212222" cy="22750"/>
          </a:xfrm>
          <a:prstGeom prst="straightConnector1">
            <a:avLst/>
          </a:prstGeom>
          <a:noFill/>
          <a:ln w="38100" cap="flat" cmpd="sng">
            <a:solidFill>
              <a:schemeClr val="accent3"/>
            </a:solidFill>
            <a:prstDash val="solid"/>
            <a:round/>
            <a:headEnd type="none" w="sm" len="sm"/>
            <a:tailEnd type="none" w="sm" len="sm"/>
          </a:ln>
        </p:spPr>
      </p:cxnSp>
      <p:sp>
        <p:nvSpPr>
          <p:cNvPr id="195" name="Google Shape;195;p33"/>
          <p:cNvSpPr txBox="1">
            <a:spLocks noGrp="1"/>
          </p:cNvSpPr>
          <p:nvPr>
            <p:ph type="sldNum" idx="12"/>
          </p:nvPr>
        </p:nvSpPr>
        <p:spPr>
          <a:xfrm>
            <a:off x="-19" y="6585938"/>
            <a:ext cx="12192000" cy="243500"/>
          </a:xfrm>
          <a:prstGeom prst="rect">
            <a:avLst/>
          </a:prstGeom>
          <a:noFill/>
          <a:ln>
            <a:noFill/>
          </a:ln>
        </p:spPr>
        <p:txBody>
          <a:bodyPr spcFirstLastPara="1" wrap="square" lIns="0" tIns="0" rIns="0" bIns="0" anchor="t" anchorCtr="0">
            <a:noAutofit/>
          </a:bodyPr>
          <a:lstStyle>
            <a:lvl1pPr marL="0" lvl="0" indent="0" algn="ctr" rtl="0">
              <a:spcBef>
                <a:spcPts val="0"/>
              </a:spcBef>
              <a:buNone/>
              <a:defRPr sz="1185" b="0" i="0" u="none" strike="noStrike" cap="none">
                <a:solidFill>
                  <a:schemeClr val="accent1"/>
                </a:solidFill>
                <a:latin typeface="Lato"/>
                <a:ea typeface="Lato"/>
                <a:cs typeface="Lato"/>
                <a:sym typeface="Lato"/>
              </a:defRPr>
            </a:lvl1pPr>
            <a:lvl2pPr marL="0" lvl="1" indent="0" algn="ctr" rtl="0">
              <a:spcBef>
                <a:spcPts val="0"/>
              </a:spcBef>
              <a:buNone/>
              <a:defRPr sz="1185" b="0" i="0" u="none" strike="noStrike" cap="none">
                <a:solidFill>
                  <a:schemeClr val="accent1"/>
                </a:solidFill>
                <a:latin typeface="Lato"/>
                <a:ea typeface="Lato"/>
                <a:cs typeface="Lato"/>
                <a:sym typeface="Lato"/>
              </a:defRPr>
            </a:lvl2pPr>
            <a:lvl3pPr marL="0" lvl="2" indent="0" algn="ctr" rtl="0">
              <a:spcBef>
                <a:spcPts val="0"/>
              </a:spcBef>
              <a:buNone/>
              <a:defRPr sz="1185" b="0" i="0" u="none" strike="noStrike" cap="none">
                <a:solidFill>
                  <a:schemeClr val="accent1"/>
                </a:solidFill>
                <a:latin typeface="Lato"/>
                <a:ea typeface="Lato"/>
                <a:cs typeface="Lato"/>
                <a:sym typeface="Lato"/>
              </a:defRPr>
            </a:lvl3pPr>
            <a:lvl4pPr marL="0" lvl="3" indent="0" algn="ctr" rtl="0">
              <a:spcBef>
                <a:spcPts val="0"/>
              </a:spcBef>
              <a:buNone/>
              <a:defRPr sz="1185" b="0" i="0" u="none" strike="noStrike" cap="none">
                <a:solidFill>
                  <a:schemeClr val="accent1"/>
                </a:solidFill>
                <a:latin typeface="Lato"/>
                <a:ea typeface="Lato"/>
                <a:cs typeface="Lato"/>
                <a:sym typeface="Lato"/>
              </a:defRPr>
            </a:lvl4pPr>
            <a:lvl5pPr marL="0" lvl="4" indent="0" algn="ctr" rtl="0">
              <a:spcBef>
                <a:spcPts val="0"/>
              </a:spcBef>
              <a:buNone/>
              <a:defRPr sz="1185" b="0" i="0" u="none" strike="noStrike" cap="none">
                <a:solidFill>
                  <a:schemeClr val="accent1"/>
                </a:solidFill>
                <a:latin typeface="Lato"/>
                <a:ea typeface="Lato"/>
                <a:cs typeface="Lato"/>
                <a:sym typeface="Lato"/>
              </a:defRPr>
            </a:lvl5pPr>
            <a:lvl6pPr marL="0" lvl="5" indent="0" algn="ctr" rtl="0">
              <a:spcBef>
                <a:spcPts val="0"/>
              </a:spcBef>
              <a:buNone/>
              <a:defRPr sz="1185" b="0" i="0" u="none" strike="noStrike" cap="none">
                <a:solidFill>
                  <a:schemeClr val="accent1"/>
                </a:solidFill>
                <a:latin typeface="Lato"/>
                <a:ea typeface="Lato"/>
                <a:cs typeface="Lato"/>
                <a:sym typeface="Lato"/>
              </a:defRPr>
            </a:lvl6pPr>
            <a:lvl7pPr marL="0" lvl="6" indent="0" algn="ctr" rtl="0">
              <a:spcBef>
                <a:spcPts val="0"/>
              </a:spcBef>
              <a:buNone/>
              <a:defRPr sz="1185" b="0" i="0" u="none" strike="noStrike" cap="none">
                <a:solidFill>
                  <a:schemeClr val="accent1"/>
                </a:solidFill>
                <a:latin typeface="Lato"/>
                <a:ea typeface="Lato"/>
                <a:cs typeface="Lato"/>
                <a:sym typeface="Lato"/>
              </a:defRPr>
            </a:lvl7pPr>
            <a:lvl8pPr marL="0" lvl="7" indent="0" algn="ctr" rtl="0">
              <a:spcBef>
                <a:spcPts val="0"/>
              </a:spcBef>
              <a:buNone/>
              <a:defRPr sz="1185" b="0" i="0" u="none" strike="noStrike" cap="none">
                <a:solidFill>
                  <a:schemeClr val="accent1"/>
                </a:solidFill>
                <a:latin typeface="Lato"/>
                <a:ea typeface="Lato"/>
                <a:cs typeface="Lato"/>
                <a:sym typeface="Lato"/>
              </a:defRPr>
            </a:lvl8pPr>
            <a:lvl9pPr marL="0" lvl="8" indent="0" algn="ctr" rtl="0">
              <a:spcBef>
                <a:spcPts val="0"/>
              </a:spcBef>
              <a:buNone/>
              <a:defRPr sz="1185" b="0" i="0" u="none" strike="noStrike" cap="none">
                <a:solidFill>
                  <a:schemeClr val="accent1"/>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196" name="Google Shape;196;p33"/>
          <p:cNvPicPr preferRelativeResize="0"/>
          <p:nvPr/>
        </p:nvPicPr>
        <p:blipFill rotWithShape="1">
          <a:blip r:embed="rId2">
            <a:alphaModFix/>
          </a:blip>
          <a:srcRect t="29397" b="27667"/>
          <a:stretch/>
        </p:blipFill>
        <p:spPr>
          <a:xfrm>
            <a:off x="10781645" y="6469490"/>
            <a:ext cx="1324782" cy="3599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65"/>
        <p:cNvGrpSpPr/>
        <p:nvPr/>
      </p:nvGrpSpPr>
      <p:grpSpPr>
        <a:xfrm>
          <a:off x="0" y="0"/>
          <a:ext cx="0" cy="0"/>
          <a:chOff x="0" y="0"/>
          <a:chExt cx="0" cy="0"/>
        </a:xfrm>
      </p:grpSpPr>
      <p:sp>
        <p:nvSpPr>
          <p:cNvPr id="66" name="Google Shape;66;p8"/>
          <p:cNvSpPr>
            <a:spLocks noGrp="1"/>
          </p:cNvSpPr>
          <p:nvPr>
            <p:ph type="pic" idx="2"/>
          </p:nvPr>
        </p:nvSpPr>
        <p:spPr>
          <a:xfrm>
            <a:off x="304800" y="304799"/>
            <a:ext cx="11572875" cy="3538728"/>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R="0" lvl="0" algn="l" rtl="0">
              <a:lnSpc>
                <a:spcPct val="123000"/>
              </a:lnSpc>
              <a:spcBef>
                <a:spcPts val="600"/>
              </a:spcBef>
              <a:spcAft>
                <a:spcPts val="0"/>
              </a:spcAft>
              <a:buClr>
                <a:schemeClr val="accent1"/>
              </a:buClr>
              <a:buSzPts val="1600"/>
              <a:buFont typeface="Arial"/>
              <a:buNone/>
              <a:defRPr sz="1600" b="0" i="0" u="none" strike="noStrike" cap="none">
                <a:solidFill>
                  <a:schemeClr val="accent6"/>
                </a:solidFill>
                <a:latin typeface="Libre Franklin"/>
                <a:ea typeface="Libre Franklin"/>
                <a:cs typeface="Libre Franklin"/>
                <a:sym typeface="Libre Franklin"/>
              </a:defRPr>
            </a:lvl1pPr>
            <a:lvl2pPr marR="0" lvl="1"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R="0" lvl="2"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R="0" lvl="3"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R="0" lvl="4"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7" name="Google Shape;67;p8"/>
          <p:cNvSpPr/>
          <p:nvPr/>
        </p:nvSpPr>
        <p:spPr>
          <a:xfrm>
            <a:off x="304800" y="4159116"/>
            <a:ext cx="8899100" cy="2386744"/>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sp>
        <p:nvSpPr>
          <p:cNvPr id="68" name="Google Shape;68;p8"/>
          <p:cNvSpPr/>
          <p:nvPr/>
        </p:nvSpPr>
        <p:spPr>
          <a:xfrm>
            <a:off x="9526469" y="4159116"/>
            <a:ext cx="2351843" cy="2386744"/>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69" name="Google Shape;69;p8"/>
          <p:cNvPicPr preferRelativeResize="0"/>
          <p:nvPr/>
        </p:nvPicPr>
        <p:blipFill rotWithShape="1">
          <a:blip r:embed="rId2">
            <a:alphaModFix/>
          </a:blip>
          <a:srcRect/>
          <a:stretch/>
        </p:blipFill>
        <p:spPr>
          <a:xfrm>
            <a:off x="10103271" y="5097963"/>
            <a:ext cx="1198238" cy="509050"/>
          </a:xfrm>
          <a:prstGeom prst="rect">
            <a:avLst/>
          </a:prstGeom>
          <a:noFill/>
          <a:ln>
            <a:noFill/>
          </a:ln>
        </p:spPr>
      </p:pic>
      <p:cxnSp>
        <p:nvCxnSpPr>
          <p:cNvPr id="70" name="Google Shape;70;p8"/>
          <p:cNvCxnSpPr/>
          <p:nvPr/>
        </p:nvCxnSpPr>
        <p:spPr>
          <a:xfrm>
            <a:off x="730471" y="5249772"/>
            <a:ext cx="597962" cy="0"/>
          </a:xfrm>
          <a:prstGeom prst="straightConnector1">
            <a:avLst/>
          </a:prstGeom>
          <a:noFill/>
          <a:ln w="76200" cap="flat" cmpd="sng">
            <a:solidFill>
              <a:srgbClr val="EC5153"/>
            </a:solidFill>
            <a:prstDash val="solid"/>
            <a:miter lim="800000"/>
            <a:headEnd type="none" w="sm" len="sm"/>
            <a:tailEnd type="none" w="sm" len="sm"/>
          </a:ln>
        </p:spPr>
      </p:cxnSp>
      <p:sp>
        <p:nvSpPr>
          <p:cNvPr id="71" name="Google Shape;71;p8"/>
          <p:cNvSpPr txBox="1">
            <a:spLocks noGrp="1"/>
          </p:cNvSpPr>
          <p:nvPr>
            <p:ph type="ctrTitle"/>
          </p:nvPr>
        </p:nvSpPr>
        <p:spPr>
          <a:xfrm>
            <a:off x="622817" y="4399360"/>
            <a:ext cx="8266176" cy="7017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8"/>
          <p:cNvSpPr txBox="1">
            <a:spLocks noGrp="1"/>
          </p:cNvSpPr>
          <p:nvPr>
            <p:ph type="subTitle" idx="1"/>
          </p:nvPr>
        </p:nvSpPr>
        <p:spPr>
          <a:xfrm>
            <a:off x="622817" y="5332289"/>
            <a:ext cx="8266176" cy="1069848"/>
          </a:xfrm>
          <a:prstGeom prst="rect">
            <a:avLst/>
          </a:prstGeom>
          <a:noFill/>
          <a:ln>
            <a:noFill/>
          </a:ln>
        </p:spPr>
        <p:txBody>
          <a:bodyPr spcFirstLastPara="1" wrap="square" lIns="91425" tIns="45700" rIns="91425" bIns="45700" anchor="t" anchorCtr="0">
            <a:noAutofit/>
          </a:bodyPr>
          <a:lstStyle>
            <a:lvl1pPr lvl="0" algn="l">
              <a:lnSpc>
                <a:spcPct val="123000"/>
              </a:lnSpc>
              <a:spcBef>
                <a:spcPts val="600"/>
              </a:spcBef>
              <a:spcAft>
                <a:spcPts val="0"/>
              </a:spcAft>
              <a:buSzPts val="2400"/>
              <a:buNone/>
              <a:defRPr sz="2400">
                <a:solidFill>
                  <a:schemeClr val="lt1"/>
                </a:solidFill>
              </a:defRPr>
            </a:lvl1pPr>
            <a:lvl2pPr lvl="1" algn="ctr">
              <a:lnSpc>
                <a:spcPct val="123000"/>
              </a:lnSpc>
              <a:spcBef>
                <a:spcPts val="600"/>
              </a:spcBef>
              <a:spcAft>
                <a:spcPts val="0"/>
              </a:spcAft>
              <a:buSzPts val="2000"/>
              <a:buNone/>
              <a:defRPr sz="2000"/>
            </a:lvl2pPr>
            <a:lvl3pPr lvl="2" algn="ctr">
              <a:lnSpc>
                <a:spcPct val="123000"/>
              </a:lnSpc>
              <a:spcBef>
                <a:spcPts val="600"/>
              </a:spcBef>
              <a:spcAft>
                <a:spcPts val="0"/>
              </a:spcAft>
              <a:buSzPts val="1800"/>
              <a:buNone/>
              <a:defRPr sz="1800"/>
            </a:lvl3pPr>
            <a:lvl4pPr lvl="3" algn="ctr">
              <a:lnSpc>
                <a:spcPct val="123000"/>
              </a:lnSpc>
              <a:spcBef>
                <a:spcPts val="600"/>
              </a:spcBef>
              <a:spcAft>
                <a:spcPts val="0"/>
              </a:spcAft>
              <a:buSzPts val="1600"/>
              <a:buNone/>
              <a:defRPr sz="1600"/>
            </a:lvl4pPr>
            <a:lvl5pPr lvl="4" algn="ctr">
              <a:lnSpc>
                <a:spcPct val="123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73"/>
        <p:cNvGrpSpPr/>
        <p:nvPr/>
      </p:nvGrpSpPr>
      <p:grpSpPr>
        <a:xfrm>
          <a:off x="0" y="0"/>
          <a:ext cx="0" cy="0"/>
          <a:chOff x="0" y="0"/>
          <a:chExt cx="0" cy="0"/>
        </a:xfrm>
      </p:grpSpPr>
      <p:sp>
        <p:nvSpPr>
          <p:cNvPr id="74" name="Google Shape;74;p9"/>
          <p:cNvSpPr/>
          <p:nvPr/>
        </p:nvSpPr>
        <p:spPr>
          <a:xfrm>
            <a:off x="304800" y="304800"/>
            <a:ext cx="11582400" cy="6248400"/>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737DD"/>
              </a:solidFill>
              <a:latin typeface="Calibri"/>
              <a:ea typeface="Calibri"/>
              <a:cs typeface="Calibri"/>
              <a:sym typeface="Calibri"/>
            </a:endParaRPr>
          </a:p>
        </p:txBody>
      </p:sp>
      <p:cxnSp>
        <p:nvCxnSpPr>
          <p:cNvPr id="75" name="Google Shape;75;p9"/>
          <p:cNvCxnSpPr/>
          <p:nvPr/>
        </p:nvCxnSpPr>
        <p:spPr>
          <a:xfrm>
            <a:off x="5797019" y="3429000"/>
            <a:ext cx="597962" cy="0"/>
          </a:xfrm>
          <a:prstGeom prst="straightConnector1">
            <a:avLst/>
          </a:prstGeom>
          <a:noFill/>
          <a:ln w="76200" cap="flat" cmpd="sng">
            <a:solidFill>
              <a:srgbClr val="1A497F"/>
            </a:solidFill>
            <a:prstDash val="solid"/>
            <a:miter lim="800000"/>
            <a:headEnd type="none" w="sm" len="sm"/>
            <a:tailEnd type="none" w="sm" len="sm"/>
          </a:ln>
        </p:spPr>
      </p:cxnSp>
      <p:sp>
        <p:nvSpPr>
          <p:cNvPr id="76" name="Google Shape;76;p9"/>
          <p:cNvSpPr/>
          <p:nvPr/>
        </p:nvSpPr>
        <p:spPr>
          <a:xfrm>
            <a:off x="5639445" y="5895975"/>
            <a:ext cx="913111" cy="413727"/>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77" name="Google Shape;77;p9"/>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78" name="Google Shape;78;p9"/>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9"/>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81" name="Google Shape;81;p9"/>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ransition 3">
  <p:cSld name="Transition 3">
    <p:spTree>
      <p:nvGrpSpPr>
        <p:cNvPr id="1" name="Shape 82"/>
        <p:cNvGrpSpPr/>
        <p:nvPr/>
      </p:nvGrpSpPr>
      <p:grpSpPr>
        <a:xfrm>
          <a:off x="0" y="0"/>
          <a:ext cx="0" cy="0"/>
          <a:chOff x="0" y="0"/>
          <a:chExt cx="0" cy="0"/>
        </a:xfrm>
      </p:grpSpPr>
      <p:sp>
        <p:nvSpPr>
          <p:cNvPr id="83" name="Google Shape;83;p10"/>
          <p:cNvSpPr/>
          <p:nvPr/>
        </p:nvSpPr>
        <p:spPr>
          <a:xfrm>
            <a:off x="304800" y="304800"/>
            <a:ext cx="11582400" cy="62484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737DD"/>
              </a:solidFill>
              <a:latin typeface="Calibri"/>
              <a:ea typeface="Calibri"/>
              <a:cs typeface="Calibri"/>
              <a:sym typeface="Calibri"/>
            </a:endParaRPr>
          </a:p>
        </p:txBody>
      </p:sp>
      <p:cxnSp>
        <p:nvCxnSpPr>
          <p:cNvPr id="84" name="Google Shape;84;p10"/>
          <p:cNvCxnSpPr/>
          <p:nvPr/>
        </p:nvCxnSpPr>
        <p:spPr>
          <a:xfrm>
            <a:off x="5797019" y="3429000"/>
            <a:ext cx="597962" cy="0"/>
          </a:xfrm>
          <a:prstGeom prst="straightConnector1">
            <a:avLst/>
          </a:prstGeom>
          <a:noFill/>
          <a:ln w="76200" cap="flat" cmpd="sng">
            <a:solidFill>
              <a:srgbClr val="FFC707"/>
            </a:solidFill>
            <a:prstDash val="solid"/>
            <a:miter lim="800000"/>
            <a:headEnd type="none" w="sm" len="sm"/>
            <a:tailEnd type="none" w="sm" len="sm"/>
          </a:ln>
        </p:spPr>
      </p:cxnSp>
      <p:sp>
        <p:nvSpPr>
          <p:cNvPr id="85" name="Google Shape;85;p10"/>
          <p:cNvSpPr/>
          <p:nvPr/>
        </p:nvSpPr>
        <p:spPr>
          <a:xfrm>
            <a:off x="5639445" y="5895975"/>
            <a:ext cx="913111" cy="413727"/>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86" name="Google Shape;86;p10"/>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87" name="Google Shape;87;p10"/>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9" name="Google Shape;89;p10"/>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90" name="Google Shape;90;p10"/>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91"/>
        <p:cNvGrpSpPr/>
        <p:nvPr/>
      </p:nvGrpSpPr>
      <p:grpSpPr>
        <a:xfrm>
          <a:off x="0" y="0"/>
          <a:ext cx="0" cy="0"/>
          <a:chOff x="0" y="0"/>
          <a:chExt cx="0" cy="0"/>
        </a:xfrm>
      </p:grpSpPr>
      <p:sp>
        <p:nvSpPr>
          <p:cNvPr id="92" name="Google Shape;92;p11"/>
          <p:cNvSpPr/>
          <p:nvPr/>
        </p:nvSpPr>
        <p:spPr>
          <a:xfrm>
            <a:off x="304800" y="304800"/>
            <a:ext cx="11582400" cy="62484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737DD"/>
              </a:solidFill>
              <a:latin typeface="Calibri"/>
              <a:ea typeface="Calibri"/>
              <a:cs typeface="Calibri"/>
              <a:sym typeface="Calibri"/>
            </a:endParaRPr>
          </a:p>
        </p:txBody>
      </p:sp>
      <p:cxnSp>
        <p:nvCxnSpPr>
          <p:cNvPr id="93" name="Google Shape;93;p11"/>
          <p:cNvCxnSpPr/>
          <p:nvPr/>
        </p:nvCxnSpPr>
        <p:spPr>
          <a:xfrm>
            <a:off x="5797019" y="3429000"/>
            <a:ext cx="597962" cy="0"/>
          </a:xfrm>
          <a:prstGeom prst="straightConnector1">
            <a:avLst/>
          </a:prstGeom>
          <a:noFill/>
          <a:ln w="76200" cap="flat" cmpd="sng">
            <a:solidFill>
              <a:schemeClr val="accent5"/>
            </a:solidFill>
            <a:prstDash val="solid"/>
            <a:miter lim="800000"/>
            <a:headEnd type="none" w="sm" len="sm"/>
            <a:tailEnd type="none" w="sm" len="sm"/>
          </a:ln>
        </p:spPr>
      </p:cxnSp>
      <p:sp>
        <p:nvSpPr>
          <p:cNvPr id="94" name="Google Shape;94;p11"/>
          <p:cNvSpPr/>
          <p:nvPr/>
        </p:nvSpPr>
        <p:spPr>
          <a:xfrm>
            <a:off x="5639445" y="5895975"/>
            <a:ext cx="913111" cy="413727"/>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95" name="Google Shape;95;p11"/>
          <p:cNvPicPr preferRelativeResize="0"/>
          <p:nvPr/>
        </p:nvPicPr>
        <p:blipFill rotWithShape="1">
          <a:blip r:embed="rId2">
            <a:alphaModFix/>
          </a:blip>
          <a:srcRect/>
          <a:stretch/>
        </p:blipFill>
        <p:spPr>
          <a:xfrm>
            <a:off x="5723994" y="5944798"/>
            <a:ext cx="744012" cy="316080"/>
          </a:xfrm>
          <a:prstGeom prst="rect">
            <a:avLst/>
          </a:prstGeom>
          <a:noFill/>
          <a:ln>
            <a:noFill/>
          </a:ln>
        </p:spPr>
      </p:pic>
      <p:sp>
        <p:nvSpPr>
          <p:cNvPr id="96" name="Google Shape;96;p11"/>
          <p:cNvSpPr txBox="1">
            <a:spLocks noGrp="1"/>
          </p:cNvSpPr>
          <p:nvPr>
            <p:ph type="title"/>
          </p:nvPr>
        </p:nvSpPr>
        <p:spPr>
          <a:xfrm>
            <a:off x="3561397" y="1822430"/>
            <a:ext cx="5074920" cy="1311128"/>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a:off x="3556635" y="3589021"/>
            <a:ext cx="5074920" cy="1581912"/>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1"/>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
        <p:nvSpPr>
          <p:cNvPr id="99" name="Google Shape;99;p11"/>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None/>
            </a:pPr>
            <a:endParaRPr sz="1600">
              <a:solidFill>
                <a:srgbClr val="FFFFFF"/>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00" y="172857"/>
            <a:ext cx="11582400" cy="7017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4400"/>
              <a:buFont typeface="Libre Franklin"/>
              <a:buNone/>
              <a:defRPr sz="4400" b="0" i="0" u="none" strike="noStrike" cap="none">
                <a:solidFill>
                  <a:schemeClr val="accen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4799" y="2085975"/>
            <a:ext cx="11582399" cy="370522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12" name="Google Shape;12;p1"/>
          <p:cNvCxnSpPr/>
          <p:nvPr/>
        </p:nvCxnSpPr>
        <p:spPr>
          <a:xfrm>
            <a:off x="396691" y="957194"/>
            <a:ext cx="597962" cy="0"/>
          </a:xfrm>
          <a:prstGeom prst="straightConnector1">
            <a:avLst/>
          </a:prstGeom>
          <a:noFill/>
          <a:ln w="76200" cap="flat" cmpd="sng">
            <a:solidFill>
              <a:srgbClr val="EC5153"/>
            </a:solidFill>
            <a:prstDash val="solid"/>
            <a:miter lim="800000"/>
            <a:headEnd type="none" w="sm" len="sm"/>
            <a:tailEnd type="none" w="sm" len="sm"/>
          </a:ln>
        </p:spPr>
      </p:cxnSp>
      <p:grpSp>
        <p:nvGrpSpPr>
          <p:cNvPr id="13" name="Google Shape;13;p1"/>
          <p:cNvGrpSpPr/>
          <p:nvPr/>
        </p:nvGrpSpPr>
        <p:grpSpPr>
          <a:xfrm>
            <a:off x="304801" y="6126480"/>
            <a:ext cx="11582400" cy="426715"/>
            <a:chOff x="304801" y="6126480"/>
            <a:chExt cx="11582400" cy="426715"/>
          </a:xfrm>
        </p:grpSpPr>
        <p:sp>
          <p:nvSpPr>
            <p:cNvPr id="14" name="Google Shape;14;p1"/>
            <p:cNvSpPr/>
            <p:nvPr/>
          </p:nvSpPr>
          <p:spPr>
            <a:xfrm>
              <a:off x="304801" y="6126480"/>
              <a:ext cx="11582400" cy="426715"/>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5" name="Google Shape;15;p1"/>
            <p:cNvPicPr preferRelativeResize="0"/>
            <p:nvPr/>
          </p:nvPicPr>
          <p:blipFill rotWithShape="1">
            <a:blip r:embed="rId48">
              <a:alphaModFix/>
            </a:blip>
            <a:srcRect/>
            <a:stretch/>
          </p:blipFill>
          <p:spPr>
            <a:xfrm>
              <a:off x="10818536" y="6181797"/>
              <a:ext cx="744012" cy="316080"/>
            </a:xfrm>
            <a:prstGeom prst="rect">
              <a:avLst/>
            </a:prstGeom>
            <a:noFill/>
            <a:ln>
              <a:noFill/>
            </a:ln>
          </p:spPr>
        </p:pic>
        <p:cxnSp>
          <p:nvCxnSpPr>
            <p:cNvPr id="16" name="Google Shape;16;p1"/>
            <p:cNvCxnSpPr/>
            <p:nvPr/>
          </p:nvCxnSpPr>
          <p:spPr>
            <a:xfrm>
              <a:off x="10490857" y="6240625"/>
              <a:ext cx="0" cy="198425"/>
            </a:xfrm>
            <a:prstGeom prst="straightConnector1">
              <a:avLst/>
            </a:prstGeom>
            <a:noFill/>
            <a:ln w="28575" cap="flat" cmpd="sng">
              <a:solidFill>
                <a:srgbClr val="EC5153"/>
              </a:solidFill>
              <a:prstDash val="solid"/>
              <a:miter lim="800000"/>
              <a:headEnd type="none" w="sm" len="sm"/>
              <a:tailEnd type="none" w="sm" len="sm"/>
            </a:ln>
          </p:spPr>
        </p:cxnSp>
        <p:cxnSp>
          <p:nvCxnSpPr>
            <p:cNvPr id="17" name="Google Shape;17;p1"/>
            <p:cNvCxnSpPr/>
            <p:nvPr/>
          </p:nvCxnSpPr>
          <p:spPr>
            <a:xfrm>
              <a:off x="9523015" y="6240625"/>
              <a:ext cx="0" cy="198425"/>
            </a:xfrm>
            <a:prstGeom prst="straightConnector1">
              <a:avLst/>
            </a:prstGeom>
            <a:noFill/>
            <a:ln w="28575" cap="flat" cmpd="sng">
              <a:solidFill>
                <a:srgbClr val="EC5153"/>
              </a:solidFill>
              <a:prstDash val="solid"/>
              <a:miter lim="800000"/>
              <a:headEnd type="none" w="sm" len="sm"/>
              <a:tailEnd type="none" w="sm" len="sm"/>
            </a:ln>
          </p:spPr>
        </p:cxnSp>
      </p:grpSp>
      <p:sp>
        <p:nvSpPr>
          <p:cNvPr id="18" name="Google Shape;18;p1"/>
          <p:cNvSpPr txBox="1">
            <a:spLocks noGrp="1"/>
          </p:cNvSpPr>
          <p:nvPr>
            <p:ph type="dt" idx="10"/>
          </p:nvPr>
        </p:nvSpPr>
        <p:spPr>
          <a:xfrm>
            <a:off x="8382000" y="6157275"/>
            <a:ext cx="97717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9" name="Google Shape;19;p1"/>
          <p:cNvSpPr txBox="1">
            <a:spLocks noGrp="1"/>
          </p:cNvSpPr>
          <p:nvPr>
            <p:ph type="ftr" idx="11"/>
          </p:nvPr>
        </p:nvSpPr>
        <p:spPr>
          <a:xfrm>
            <a:off x="476320" y="6157275"/>
            <a:ext cx="774184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1"/>
          <p:cNvSpPr txBox="1">
            <a:spLocks noGrp="1"/>
          </p:cNvSpPr>
          <p:nvPr>
            <p:ph type="sldNum" idx="12"/>
          </p:nvPr>
        </p:nvSpPr>
        <p:spPr>
          <a:xfrm>
            <a:off x="9719988" y="6170673"/>
            <a:ext cx="586986" cy="33832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60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60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60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60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60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60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60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6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8" r:id="rId1"/>
    <p:sldLayoutId id="2147483658" r:id="rId2"/>
    <p:sldLayoutId id="2147483649" r:id="rId3"/>
    <p:sldLayoutId id="2147483650" r:id="rId4"/>
    <p:sldLayoutId id="2147483651" r:id="rId5"/>
    <p:sldLayoutId id="2147483654" r:id="rId6"/>
    <p:sldLayoutId id="2147483655" r:id="rId7"/>
    <p:sldLayoutId id="2147483656" r:id="rId8"/>
    <p:sldLayoutId id="2147483657" r:id="rId9"/>
    <p:sldLayoutId id="2147483660" r:id="rId10"/>
    <p:sldLayoutId id="2147483662" r:id="rId11"/>
    <p:sldLayoutId id="2147483663"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9" r:id="rId45"/>
    <p:sldLayoutId id="2147483700" r:id="rId4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89" cy="763500"/>
          </a:xfrm>
          <a:prstGeom prst="rect">
            <a:avLst/>
          </a:prstGeom>
          <a:noFill/>
          <a:ln>
            <a:noFill/>
          </a:ln>
        </p:spPr>
        <p:txBody>
          <a:bodyPr spcFirstLastPara="1" wrap="square" lIns="158475" tIns="158475" rIns="158475" bIns="158475" anchor="t" anchorCtr="0">
            <a:noAutofit/>
          </a:bodyPr>
          <a:lstStyle>
            <a:lvl1pPr lvl="0">
              <a:spcBef>
                <a:spcPts val="0"/>
              </a:spcBef>
              <a:spcAft>
                <a:spcPts val="0"/>
              </a:spcAft>
              <a:buClr>
                <a:schemeClr val="dk1"/>
              </a:buClr>
              <a:buSzPts val="4900"/>
              <a:buFont typeface="Roboto Medium"/>
              <a:buNone/>
              <a:defRPr sz="4900">
                <a:solidFill>
                  <a:schemeClr val="dk1"/>
                </a:solidFill>
                <a:latin typeface="Roboto Medium"/>
                <a:ea typeface="Roboto Medium"/>
                <a:cs typeface="Roboto Medium"/>
                <a:sym typeface="Roboto Medium"/>
              </a:defRPr>
            </a:lvl1pPr>
            <a:lvl2pPr lvl="1">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2pPr>
            <a:lvl3pPr lvl="2">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3pPr>
            <a:lvl4pPr lvl="3">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4pPr>
            <a:lvl5pPr lvl="4">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5pPr>
            <a:lvl6pPr lvl="5">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6pPr>
            <a:lvl7pPr lvl="6">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7pPr>
            <a:lvl8pPr lvl="7">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8pPr>
            <a:lvl9pPr lvl="8">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00" y="1536633"/>
            <a:ext cx="11360889" cy="4555250"/>
          </a:xfrm>
          <a:prstGeom prst="rect">
            <a:avLst/>
          </a:prstGeom>
          <a:noFill/>
          <a:ln>
            <a:noFill/>
          </a:ln>
        </p:spPr>
        <p:txBody>
          <a:bodyPr spcFirstLastPara="1" wrap="square" lIns="158475" tIns="158475" rIns="158475" bIns="158475" anchor="t" anchorCtr="0">
            <a:noAutofit/>
          </a:bodyPr>
          <a:lstStyle>
            <a:lvl1pPr marL="457200" lvl="0" indent="-425450">
              <a:lnSpc>
                <a:spcPct val="115000"/>
              </a:lnSpc>
              <a:spcBef>
                <a:spcPts val="0"/>
              </a:spcBef>
              <a:spcAft>
                <a:spcPts val="0"/>
              </a:spcAft>
              <a:buClr>
                <a:schemeClr val="dk2"/>
              </a:buClr>
              <a:buSzPts val="3100"/>
              <a:buFont typeface="Roboto"/>
              <a:buChar char="●"/>
              <a:defRPr sz="3100">
                <a:solidFill>
                  <a:schemeClr val="dk2"/>
                </a:solidFill>
                <a:latin typeface="Roboto"/>
                <a:ea typeface="Roboto"/>
                <a:cs typeface="Roboto"/>
                <a:sym typeface="Roboto"/>
              </a:defRPr>
            </a:lvl1pPr>
            <a:lvl2pPr marL="914400" lvl="1"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marL="1371600" lvl="2"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marL="1828800" lvl="3"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marL="2286000" lvl="4"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marL="2743200" lvl="5"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marL="3200400" lvl="6"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marL="3657600" lvl="7" indent="-381000">
              <a:lnSpc>
                <a:spcPct val="115000"/>
              </a:lnSpc>
              <a:spcBef>
                <a:spcPts val="280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marL="4114800" lvl="8" indent="-381000">
              <a:lnSpc>
                <a:spcPct val="115000"/>
              </a:lnSpc>
              <a:spcBef>
                <a:spcPts val="2800"/>
              </a:spcBef>
              <a:spcAft>
                <a:spcPts val="2800"/>
              </a:spcAft>
              <a:buClr>
                <a:schemeClr val="dk2"/>
              </a:buClr>
              <a:buSzPts val="2400"/>
              <a:buFont typeface="Roboto"/>
              <a:buChar char="■"/>
              <a:defRPr sz="24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3"/>
            <a:ext cx="731556" cy="524750"/>
          </a:xfrm>
          <a:prstGeom prst="rect">
            <a:avLst/>
          </a:prstGeom>
          <a:noFill/>
          <a:ln>
            <a:noFill/>
          </a:ln>
        </p:spPr>
        <p:txBody>
          <a:bodyPr spcFirstLastPara="1" wrap="square" lIns="158475" tIns="158475" rIns="158475" bIns="158475" anchor="ctr" anchorCtr="0">
            <a:noAutofit/>
          </a:bodyPr>
          <a:lstStyle>
            <a:lvl1pPr lvl="0" algn="r">
              <a:buNone/>
              <a:defRPr sz="1259">
                <a:solidFill>
                  <a:schemeClr val="dk2"/>
                </a:solidFill>
              </a:defRPr>
            </a:lvl1pPr>
            <a:lvl2pPr lvl="1" algn="r">
              <a:buNone/>
              <a:defRPr sz="1259">
                <a:solidFill>
                  <a:schemeClr val="dk2"/>
                </a:solidFill>
              </a:defRPr>
            </a:lvl2pPr>
            <a:lvl3pPr lvl="2" algn="r">
              <a:buNone/>
              <a:defRPr sz="1259">
                <a:solidFill>
                  <a:schemeClr val="dk2"/>
                </a:solidFill>
              </a:defRPr>
            </a:lvl3pPr>
            <a:lvl4pPr lvl="3" algn="r">
              <a:buNone/>
              <a:defRPr sz="1259">
                <a:solidFill>
                  <a:schemeClr val="dk2"/>
                </a:solidFill>
              </a:defRPr>
            </a:lvl4pPr>
            <a:lvl5pPr lvl="4" algn="r">
              <a:buNone/>
              <a:defRPr sz="1259">
                <a:solidFill>
                  <a:schemeClr val="dk2"/>
                </a:solidFill>
              </a:defRPr>
            </a:lvl5pPr>
            <a:lvl6pPr lvl="5" algn="r">
              <a:buNone/>
              <a:defRPr sz="1259">
                <a:solidFill>
                  <a:schemeClr val="dk2"/>
                </a:solidFill>
              </a:defRPr>
            </a:lvl6pPr>
            <a:lvl7pPr lvl="6" algn="r">
              <a:buNone/>
              <a:defRPr sz="1259">
                <a:solidFill>
                  <a:schemeClr val="dk2"/>
                </a:solidFill>
              </a:defRPr>
            </a:lvl7pPr>
            <a:lvl8pPr lvl="7" algn="r">
              <a:buNone/>
              <a:defRPr sz="1259">
                <a:solidFill>
                  <a:schemeClr val="dk2"/>
                </a:solidFill>
              </a:defRPr>
            </a:lvl8pPr>
            <a:lvl9pPr lvl="8" algn="r">
              <a:buNone/>
              <a:defRPr sz="1259">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807" r:id="rId1"/>
    <p:sldLayoutId id="214748380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https://www.trevormackenzie.com/posts/2021/8/14/new-sketch-an-invitation-to-inquiry"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ebserver.rilin.state.ri.us/Statutes/TITLE16/16-22/16-22-2.htm"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ride.ri.gov/sites/g/files/xkgbur806/files/2023-05/Secondary_Regulations_Clean_Version_11-16-22.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3"/>
          <p:cNvSpPr txBox="1">
            <a:spLocks noGrp="1"/>
          </p:cNvSpPr>
          <p:nvPr>
            <p:ph type="title"/>
          </p:nvPr>
        </p:nvSpPr>
        <p:spPr>
          <a:xfrm>
            <a:off x="1807535" y="2034724"/>
            <a:ext cx="8601740" cy="886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a:t>Civic Learning Guidebook</a:t>
            </a:r>
            <a:br>
              <a:rPr lang="en-US" b="1" dirty="0"/>
            </a:br>
            <a:r>
              <a:rPr lang="en-US" sz="3200" b="1" dirty="0"/>
              <a:t>Instructional Guidance for All Teachers</a:t>
            </a:r>
            <a:endParaRPr sz="3200" b="1" dirty="0"/>
          </a:p>
        </p:txBody>
      </p:sp>
      <p:sp>
        <p:nvSpPr>
          <p:cNvPr id="4" name="TextBox 3">
            <a:extLst>
              <a:ext uri="{FF2B5EF4-FFF2-40B4-BE49-F238E27FC236}">
                <a16:creationId xmlns:a16="http://schemas.microsoft.com/office/drawing/2014/main" id="{BEC18108-C228-B70C-5F78-2F0585E6375D}"/>
              </a:ext>
            </a:extLst>
          </p:cNvPr>
          <p:cNvSpPr txBox="1"/>
          <p:nvPr/>
        </p:nvSpPr>
        <p:spPr>
          <a:xfrm>
            <a:off x="3058968" y="3797443"/>
            <a:ext cx="6098874" cy="1169551"/>
          </a:xfrm>
          <a:prstGeom prst="rect">
            <a:avLst/>
          </a:prstGeom>
          <a:noFill/>
        </p:spPr>
        <p:txBody>
          <a:bodyPr wrap="square">
            <a:spAutoFit/>
          </a:bodyPr>
          <a:lstStyle/>
          <a:p>
            <a:r>
              <a:rPr lang="en-US" sz="1400" dirty="0">
                <a:solidFill>
                  <a:schemeClr val="tx1"/>
                </a:solidFill>
                <a:highlight>
                  <a:srgbClr val="FFFF00"/>
                </a:highlight>
              </a:rPr>
              <a:t>[This slide deck is meant to serve as a turn-key tool for educators to share with their teams whether at the LEA or school level. It can be used to help with understanding of and planning for the implementation of civic learning. There is also a recorded version of this presentation available. See notes sections for talking points.]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C7FAD-F216-5197-85D2-4D98CCFD5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ED8F6-034D-FEF6-CAA0-781153299F0D}"/>
              </a:ext>
            </a:extLst>
          </p:cNvPr>
          <p:cNvSpPr>
            <a:spLocks noGrp="1"/>
          </p:cNvSpPr>
          <p:nvPr>
            <p:ph type="title"/>
          </p:nvPr>
        </p:nvSpPr>
        <p:spPr/>
        <p:txBody>
          <a:bodyPr/>
          <a:lstStyle/>
          <a:p>
            <a:r>
              <a:rPr lang="en-US" dirty="0"/>
              <a:t>Civics Proficiency Requirements</a:t>
            </a:r>
          </a:p>
        </p:txBody>
      </p:sp>
      <p:sp>
        <p:nvSpPr>
          <p:cNvPr id="3" name="Slide Number Placeholder 2">
            <a:extLst>
              <a:ext uri="{FF2B5EF4-FFF2-40B4-BE49-F238E27FC236}">
                <a16:creationId xmlns:a16="http://schemas.microsoft.com/office/drawing/2014/main" id="{BFA75822-4E2A-37C0-041E-B940E561B3C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10</a:t>
            </a:fld>
            <a:endParaRPr lang="en-US"/>
          </a:p>
        </p:txBody>
      </p:sp>
      <p:sp>
        <p:nvSpPr>
          <p:cNvPr id="4" name="Text Placeholder 3">
            <a:extLst>
              <a:ext uri="{FF2B5EF4-FFF2-40B4-BE49-F238E27FC236}">
                <a16:creationId xmlns:a16="http://schemas.microsoft.com/office/drawing/2014/main" id="{40A4A418-0B77-CB43-517B-AD0BC8949A5A}"/>
              </a:ext>
            </a:extLst>
          </p:cNvPr>
          <p:cNvSpPr>
            <a:spLocks noGrp="1"/>
          </p:cNvSpPr>
          <p:nvPr>
            <p:ph type="body" idx="1"/>
          </p:nvPr>
        </p:nvSpPr>
        <p:spPr/>
        <p:txBody>
          <a:bodyPr/>
          <a:lstStyle/>
          <a:p>
            <a:r>
              <a:rPr lang="en-US" sz="2800" dirty="0">
                <a:solidFill>
                  <a:schemeClr val="accent2">
                    <a:lumMod val="60000"/>
                    <a:lumOff val="40000"/>
                  </a:schemeClr>
                </a:solidFill>
              </a:rPr>
              <a:t>To meet the requirement of the student-led civics project:</a:t>
            </a:r>
          </a:p>
        </p:txBody>
      </p:sp>
      <p:sp>
        <p:nvSpPr>
          <p:cNvPr id="5" name="Text Placeholder 4">
            <a:extLst>
              <a:ext uri="{FF2B5EF4-FFF2-40B4-BE49-F238E27FC236}">
                <a16:creationId xmlns:a16="http://schemas.microsoft.com/office/drawing/2014/main" id="{C885C91E-E822-6F5F-F440-4857366A944B}"/>
              </a:ext>
            </a:extLst>
          </p:cNvPr>
          <p:cNvSpPr>
            <a:spLocks noGrp="1"/>
          </p:cNvSpPr>
          <p:nvPr>
            <p:ph type="body" idx="2"/>
          </p:nvPr>
        </p:nvSpPr>
        <p:spPr>
          <a:xfrm>
            <a:off x="304800" y="1708603"/>
            <a:ext cx="11582400" cy="3705226"/>
          </a:xfrm>
        </p:spPr>
        <p:txBody>
          <a:bodyPr/>
          <a:lstStyle/>
          <a:p>
            <a:pPr>
              <a:buSzPct val="150000"/>
            </a:pPr>
            <a:r>
              <a:rPr lang="en-US" sz="2400" dirty="0">
                <a:solidFill>
                  <a:schemeClr val="tx1"/>
                </a:solidFill>
              </a:rPr>
              <a:t>The </a:t>
            </a:r>
            <a:r>
              <a:rPr lang="en-US" sz="2400" i="1" dirty="0">
                <a:solidFill>
                  <a:schemeClr val="accent1"/>
                </a:solidFill>
              </a:rPr>
              <a:t>Social Studies Curriculum Framework </a:t>
            </a:r>
            <a:r>
              <a:rPr lang="en-US" sz="2400" dirty="0">
                <a:solidFill>
                  <a:schemeClr val="tx1"/>
                </a:solidFill>
              </a:rPr>
              <a:t>recommends that LEAs use the grade 8 focus on civics as an opportunity to fulfill their requirement to provide the project </a:t>
            </a:r>
          </a:p>
          <a:p>
            <a:pPr>
              <a:buSzPct val="150000"/>
            </a:pPr>
            <a:r>
              <a:rPr lang="en-US" sz="2400" dirty="0">
                <a:solidFill>
                  <a:schemeClr val="tx1"/>
                </a:solidFill>
              </a:rPr>
              <a:t>The</a:t>
            </a:r>
            <a:r>
              <a:rPr lang="en-US" sz="2400" i="1" dirty="0">
                <a:solidFill>
                  <a:schemeClr val="accent1"/>
                </a:solidFill>
              </a:rPr>
              <a:t> Social Studies Curriculum Framework </a:t>
            </a:r>
            <a:r>
              <a:rPr lang="en-US" sz="2400" dirty="0">
                <a:solidFill>
                  <a:schemeClr val="tx1"/>
                </a:solidFill>
              </a:rPr>
              <a:t>also outlines recommendations for LEAs on when to offer the project based on their choice of whether or not they decide to require students take a civics course in high school</a:t>
            </a:r>
          </a:p>
          <a:p>
            <a:pPr>
              <a:buSzPct val="150000"/>
            </a:pPr>
            <a:r>
              <a:rPr lang="en-US" sz="2400" dirty="0">
                <a:solidFill>
                  <a:schemeClr val="tx1"/>
                </a:solidFill>
              </a:rPr>
              <a:t>Part 4 of the </a:t>
            </a:r>
            <a:r>
              <a:rPr lang="en-US" sz="2400" i="1" dirty="0">
                <a:solidFill>
                  <a:schemeClr val="accent4"/>
                </a:solidFill>
              </a:rPr>
              <a:t>Civic Learning Guidebook </a:t>
            </a:r>
            <a:r>
              <a:rPr lang="en-US" sz="2400" dirty="0">
                <a:solidFill>
                  <a:schemeClr val="tx1"/>
                </a:solidFill>
              </a:rPr>
              <a:t>is dedicated to RIDE’s recommendations and instructional guidance for what the student-led civics project should look like</a:t>
            </a:r>
          </a:p>
          <a:p>
            <a:pPr>
              <a:buSzPct val="150000"/>
            </a:pPr>
            <a:endParaRPr lang="en-US" sz="2400" dirty="0">
              <a:solidFill>
                <a:schemeClr val="tx1"/>
              </a:solidFill>
            </a:endParaRPr>
          </a:p>
        </p:txBody>
      </p:sp>
    </p:spTree>
    <p:extLst>
      <p:ext uri="{BB962C8B-B14F-4D97-AF65-F5344CB8AC3E}">
        <p14:creationId xmlns:p14="http://schemas.microsoft.com/office/powerpoint/2010/main" val="81583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343A-917F-F04A-0C53-44CD758C4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2C79E-A300-C415-7408-A8EBA8E82AEE}"/>
              </a:ext>
            </a:extLst>
          </p:cNvPr>
          <p:cNvSpPr>
            <a:spLocks noGrp="1"/>
          </p:cNvSpPr>
          <p:nvPr>
            <p:ph type="title"/>
          </p:nvPr>
        </p:nvSpPr>
        <p:spPr/>
        <p:txBody>
          <a:bodyPr/>
          <a:lstStyle/>
          <a:p>
            <a:r>
              <a:rPr lang="en-US" dirty="0"/>
              <a:t>Civics Proficiency Requirements</a:t>
            </a:r>
          </a:p>
        </p:txBody>
      </p:sp>
      <p:sp>
        <p:nvSpPr>
          <p:cNvPr id="3" name="Slide Number Placeholder 2">
            <a:extLst>
              <a:ext uri="{FF2B5EF4-FFF2-40B4-BE49-F238E27FC236}">
                <a16:creationId xmlns:a16="http://schemas.microsoft.com/office/drawing/2014/main" id="{1D218FA6-2D98-8E53-FCCF-6696FC412BE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11</a:t>
            </a:fld>
            <a:endParaRPr lang="en-US"/>
          </a:p>
        </p:txBody>
      </p:sp>
      <p:sp>
        <p:nvSpPr>
          <p:cNvPr id="4" name="Text Placeholder 3">
            <a:extLst>
              <a:ext uri="{FF2B5EF4-FFF2-40B4-BE49-F238E27FC236}">
                <a16:creationId xmlns:a16="http://schemas.microsoft.com/office/drawing/2014/main" id="{FC939F29-64EC-5C48-C659-FEF22AD85F7A}"/>
              </a:ext>
            </a:extLst>
          </p:cNvPr>
          <p:cNvSpPr>
            <a:spLocks noGrp="1"/>
          </p:cNvSpPr>
          <p:nvPr>
            <p:ph type="body" idx="1"/>
          </p:nvPr>
        </p:nvSpPr>
        <p:spPr/>
        <p:txBody>
          <a:bodyPr/>
          <a:lstStyle/>
          <a:p>
            <a:r>
              <a:rPr lang="en-US" sz="2800" dirty="0">
                <a:solidFill>
                  <a:schemeClr val="accent2">
                    <a:lumMod val="60000"/>
                    <a:lumOff val="40000"/>
                  </a:schemeClr>
                </a:solidFill>
              </a:rPr>
              <a:t>Of note:</a:t>
            </a:r>
          </a:p>
        </p:txBody>
      </p:sp>
      <p:sp>
        <p:nvSpPr>
          <p:cNvPr id="5" name="Text Placeholder 4">
            <a:extLst>
              <a:ext uri="{FF2B5EF4-FFF2-40B4-BE49-F238E27FC236}">
                <a16:creationId xmlns:a16="http://schemas.microsoft.com/office/drawing/2014/main" id="{EF8C180F-C552-F38B-F39F-072BC196EE37}"/>
              </a:ext>
            </a:extLst>
          </p:cNvPr>
          <p:cNvSpPr>
            <a:spLocks noGrp="1"/>
          </p:cNvSpPr>
          <p:nvPr>
            <p:ph type="body" idx="2"/>
          </p:nvPr>
        </p:nvSpPr>
        <p:spPr>
          <a:xfrm>
            <a:off x="304800" y="1890987"/>
            <a:ext cx="11582400" cy="3705226"/>
          </a:xfrm>
        </p:spPr>
        <p:txBody>
          <a:bodyPr/>
          <a:lstStyle/>
          <a:p>
            <a:pPr>
              <a:buSzPct val="150000"/>
            </a:pPr>
            <a:r>
              <a:rPr lang="en-US" sz="2400" dirty="0">
                <a:solidFill>
                  <a:schemeClr val="tx1"/>
                </a:solidFill>
              </a:rPr>
              <a:t>LEAs can opt to allow a high school Civics Capstone Project to fulfill a students’ performance-based diploma assessment requirement</a:t>
            </a:r>
          </a:p>
          <a:p>
            <a:pPr>
              <a:buSzPct val="150000"/>
            </a:pPr>
            <a:r>
              <a:rPr lang="en-US" sz="2400" dirty="0">
                <a:solidFill>
                  <a:schemeClr val="tx1"/>
                </a:solidFill>
              </a:rPr>
              <a:t>Schools and districts will need to record students who have met the civics proficiency and civics project requirements using their existing systems</a:t>
            </a:r>
          </a:p>
          <a:p>
            <a:pPr>
              <a:buSzPct val="150000"/>
            </a:pPr>
            <a:r>
              <a:rPr lang="en-US" sz="2400" dirty="0">
                <a:solidFill>
                  <a:schemeClr val="tx1"/>
                </a:solidFill>
              </a:rPr>
              <a:t>LEAs can opt to accept student projects that are completed outside of school. </a:t>
            </a:r>
          </a:p>
        </p:txBody>
      </p:sp>
    </p:spTree>
    <p:extLst>
      <p:ext uri="{BB962C8B-B14F-4D97-AF65-F5344CB8AC3E}">
        <p14:creationId xmlns:p14="http://schemas.microsoft.com/office/powerpoint/2010/main" val="383709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C837-5BAA-25D6-11EF-16BEE16499B8}"/>
              </a:ext>
            </a:extLst>
          </p:cNvPr>
          <p:cNvSpPr>
            <a:spLocks noGrp="1"/>
          </p:cNvSpPr>
          <p:nvPr>
            <p:ph type="title"/>
          </p:nvPr>
        </p:nvSpPr>
        <p:spPr>
          <a:xfrm>
            <a:off x="304800" y="172857"/>
            <a:ext cx="5486401" cy="701731"/>
          </a:xfrm>
        </p:spPr>
        <p:txBody>
          <a:bodyPr wrap="square" anchor="t">
            <a:normAutofit fontScale="90000"/>
          </a:bodyPr>
          <a:lstStyle/>
          <a:p>
            <a:r>
              <a:rPr lang="en-US" dirty="0"/>
              <a:t>Vision and Definition</a:t>
            </a:r>
          </a:p>
        </p:txBody>
      </p:sp>
      <p:sp>
        <p:nvSpPr>
          <p:cNvPr id="3" name="Slide Number Placeholder 2">
            <a:extLst>
              <a:ext uri="{FF2B5EF4-FFF2-40B4-BE49-F238E27FC236}">
                <a16:creationId xmlns:a16="http://schemas.microsoft.com/office/drawing/2014/main" id="{0C878F21-EB4E-0A24-8DBE-07185BB13EB9}"/>
              </a:ext>
            </a:extLst>
          </p:cNvPr>
          <p:cNvSpPr>
            <a:spLocks noGrp="1"/>
          </p:cNvSpPr>
          <p:nvPr>
            <p:ph type="sldNum" idx="12"/>
          </p:nvPr>
        </p:nvSpPr>
        <p:spPr>
          <a:xfrm>
            <a:off x="9719988" y="6170673"/>
            <a:ext cx="586986" cy="338328"/>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200" smtClean="0"/>
              <a:pPr marL="0" lvl="0" indent="0" rtl="0">
                <a:lnSpc>
                  <a:spcPct val="90000"/>
                </a:lnSpc>
                <a:spcBef>
                  <a:spcPts val="0"/>
                </a:spcBef>
                <a:spcAft>
                  <a:spcPts val="600"/>
                </a:spcAft>
                <a:buNone/>
              </a:pPr>
              <a:t>12</a:t>
            </a:fld>
            <a:endParaRPr lang="en-US" sz="1200"/>
          </a:p>
        </p:txBody>
      </p:sp>
      <p:sp>
        <p:nvSpPr>
          <p:cNvPr id="5" name="Text Placeholder 4">
            <a:extLst>
              <a:ext uri="{FF2B5EF4-FFF2-40B4-BE49-F238E27FC236}">
                <a16:creationId xmlns:a16="http://schemas.microsoft.com/office/drawing/2014/main" id="{053B2B9C-1F27-78AE-39B7-B2BDF823DF27}"/>
              </a:ext>
            </a:extLst>
          </p:cNvPr>
          <p:cNvSpPr>
            <a:spLocks noGrp="1"/>
          </p:cNvSpPr>
          <p:nvPr>
            <p:ph type="body" idx="1"/>
          </p:nvPr>
        </p:nvSpPr>
        <p:spPr>
          <a:xfrm>
            <a:off x="304800" y="1885312"/>
            <a:ext cx="6239691" cy="4454525"/>
          </a:xfrm>
        </p:spPr>
        <p:txBody>
          <a:bodyPr wrap="square" anchor="t">
            <a:normAutofit/>
          </a:bodyPr>
          <a:lstStyle/>
          <a:p>
            <a:pPr marL="571500" indent="-342900">
              <a:buSzPct val="150000"/>
              <a:buFont typeface="Arial" panose="020B0604020202020204" pitchFamily="34" charset="0"/>
              <a:buChar char="•"/>
            </a:pPr>
            <a:r>
              <a:rPr lang="en-US" dirty="0"/>
              <a:t>The expectation for civic learning extends beyond the grade 8 and high school civics courses, aiming for a seamless integration of civic knowledge and skills </a:t>
            </a:r>
            <a:r>
              <a:rPr lang="en-US" b="1" dirty="0"/>
              <a:t>across the entire social studies curriculum from kindergarten to high school</a:t>
            </a:r>
            <a:r>
              <a:rPr lang="en-US" dirty="0"/>
              <a:t>.</a:t>
            </a:r>
          </a:p>
        </p:txBody>
      </p:sp>
      <p:pic>
        <p:nvPicPr>
          <p:cNvPr id="7" name="Picture 6" descr="A blue and white text on a blue background&#10;&#10;Description automatically generated">
            <a:extLst>
              <a:ext uri="{FF2B5EF4-FFF2-40B4-BE49-F238E27FC236}">
                <a16:creationId xmlns:a16="http://schemas.microsoft.com/office/drawing/2014/main" id="{0A1D8642-051E-0F46-3039-9DBAB7DB1DBC}"/>
              </a:ext>
            </a:extLst>
          </p:cNvPr>
          <p:cNvPicPr>
            <a:picLocks noChangeAspect="1"/>
          </p:cNvPicPr>
          <p:nvPr/>
        </p:nvPicPr>
        <p:blipFill>
          <a:blip r:embed="rId3"/>
          <a:stretch>
            <a:fillRect/>
          </a:stretch>
        </p:blipFill>
        <p:spPr>
          <a:xfrm>
            <a:off x="7002821" y="304805"/>
            <a:ext cx="3980606" cy="5490492"/>
          </a:xfrm>
          <a:prstGeom prst="rect">
            <a:avLst/>
          </a:prstGeom>
          <a:noFill/>
          <a:ln>
            <a:noFill/>
          </a:ln>
        </p:spPr>
      </p:pic>
    </p:spTree>
    <p:extLst>
      <p:ext uri="{BB962C8B-B14F-4D97-AF65-F5344CB8AC3E}">
        <p14:creationId xmlns:p14="http://schemas.microsoft.com/office/powerpoint/2010/main" val="25642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0E6B-A32A-E908-E8AF-1E5A12E07688}"/>
              </a:ext>
            </a:extLst>
          </p:cNvPr>
          <p:cNvSpPr>
            <a:spLocks noGrp="1"/>
          </p:cNvSpPr>
          <p:nvPr>
            <p:ph type="title"/>
          </p:nvPr>
        </p:nvSpPr>
        <p:spPr>
          <a:xfrm>
            <a:off x="304800" y="172857"/>
            <a:ext cx="10789024" cy="701731"/>
          </a:xfrm>
        </p:spPr>
        <p:txBody>
          <a:bodyPr/>
          <a:lstStyle/>
          <a:p>
            <a:r>
              <a:rPr lang="en-US" dirty="0"/>
              <a:t>Civics Education Versus Civic Learning</a:t>
            </a:r>
          </a:p>
        </p:txBody>
      </p:sp>
      <p:sp>
        <p:nvSpPr>
          <p:cNvPr id="3" name="Slide Number Placeholder 2">
            <a:extLst>
              <a:ext uri="{FF2B5EF4-FFF2-40B4-BE49-F238E27FC236}">
                <a16:creationId xmlns:a16="http://schemas.microsoft.com/office/drawing/2014/main" id="{7C01937F-2D6D-1905-B114-3E4C6366226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pic>
        <p:nvPicPr>
          <p:cNvPr id="7" name="Picture 6" descr="A diagram of a student's education&#10;&#10;Description automatically generated">
            <a:extLst>
              <a:ext uri="{FF2B5EF4-FFF2-40B4-BE49-F238E27FC236}">
                <a16:creationId xmlns:a16="http://schemas.microsoft.com/office/drawing/2014/main" id="{10B602AA-38AC-B46C-31A9-928C7CCB38D6}"/>
              </a:ext>
            </a:extLst>
          </p:cNvPr>
          <p:cNvPicPr>
            <a:picLocks noChangeAspect="1"/>
          </p:cNvPicPr>
          <p:nvPr/>
        </p:nvPicPr>
        <p:blipFill>
          <a:blip r:embed="rId3"/>
          <a:srcRect r="1880"/>
          <a:stretch/>
        </p:blipFill>
        <p:spPr>
          <a:xfrm>
            <a:off x="1083212" y="874588"/>
            <a:ext cx="9822353" cy="5166316"/>
          </a:xfrm>
          <a:prstGeom prst="rect">
            <a:avLst/>
          </a:prstGeom>
        </p:spPr>
      </p:pic>
    </p:spTree>
    <p:extLst>
      <p:ext uri="{BB962C8B-B14F-4D97-AF65-F5344CB8AC3E}">
        <p14:creationId xmlns:p14="http://schemas.microsoft.com/office/powerpoint/2010/main" val="366592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0F39-2DF1-5B53-57C1-8FD4F0904DE1}"/>
              </a:ext>
            </a:extLst>
          </p:cNvPr>
          <p:cNvSpPr>
            <a:spLocks noGrp="1"/>
          </p:cNvSpPr>
          <p:nvPr>
            <p:ph type="title"/>
          </p:nvPr>
        </p:nvSpPr>
        <p:spPr/>
        <p:txBody>
          <a:bodyPr/>
          <a:lstStyle/>
          <a:p>
            <a:r>
              <a:rPr lang="en-US" dirty="0"/>
              <a:t>Civic Learning Practices</a:t>
            </a:r>
          </a:p>
        </p:txBody>
      </p:sp>
      <p:sp>
        <p:nvSpPr>
          <p:cNvPr id="3" name="Slide Number Placeholder 2">
            <a:extLst>
              <a:ext uri="{FF2B5EF4-FFF2-40B4-BE49-F238E27FC236}">
                <a16:creationId xmlns:a16="http://schemas.microsoft.com/office/drawing/2014/main" id="{73C747DC-699A-4666-844D-D5F43A6FF0B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pic>
        <p:nvPicPr>
          <p:cNvPr id="9" name="Picture 8" descr="A diagram of a variety of components&#10;&#10;Description automatically generated with medium confidence">
            <a:extLst>
              <a:ext uri="{FF2B5EF4-FFF2-40B4-BE49-F238E27FC236}">
                <a16:creationId xmlns:a16="http://schemas.microsoft.com/office/drawing/2014/main" id="{8012F614-5E56-9245-29D5-D63D89C9D70E}"/>
              </a:ext>
            </a:extLst>
          </p:cNvPr>
          <p:cNvPicPr>
            <a:picLocks noChangeAspect="1"/>
          </p:cNvPicPr>
          <p:nvPr/>
        </p:nvPicPr>
        <p:blipFill>
          <a:blip r:embed="rId3"/>
          <a:srcRect t="31902" b="14110"/>
          <a:stretch/>
        </p:blipFill>
        <p:spPr>
          <a:xfrm>
            <a:off x="452310" y="1716206"/>
            <a:ext cx="11280218" cy="3425588"/>
          </a:xfrm>
          <a:prstGeom prst="rect">
            <a:avLst/>
          </a:prstGeom>
        </p:spPr>
      </p:pic>
    </p:spTree>
    <p:extLst>
      <p:ext uri="{BB962C8B-B14F-4D97-AF65-F5344CB8AC3E}">
        <p14:creationId xmlns:p14="http://schemas.microsoft.com/office/powerpoint/2010/main" val="408180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A38720-C07C-B4C8-839B-1D0F227FE63A}"/>
              </a:ext>
            </a:extLst>
          </p:cNvPr>
          <p:cNvPicPr>
            <a:picLocks noChangeAspect="1"/>
          </p:cNvPicPr>
          <p:nvPr/>
        </p:nvPicPr>
        <p:blipFill>
          <a:blip r:embed="rId3"/>
          <a:srcRect/>
          <a:stretch/>
        </p:blipFill>
        <p:spPr>
          <a:xfrm>
            <a:off x="1" y="0"/>
            <a:ext cx="12191998" cy="6857998"/>
          </a:xfrm>
          <a:prstGeom prst="rect">
            <a:avLst/>
          </a:prstGeom>
          <a:noFill/>
          <a:ln>
            <a:noFill/>
          </a:ln>
        </p:spPr>
      </p:pic>
      <p:sp>
        <p:nvSpPr>
          <p:cNvPr id="2" name="Slide Number Placeholder 1">
            <a:extLst>
              <a:ext uri="{FF2B5EF4-FFF2-40B4-BE49-F238E27FC236}">
                <a16:creationId xmlns:a16="http://schemas.microsoft.com/office/drawing/2014/main" id="{83C3698C-7A6B-106B-151C-8C6688A462E9}"/>
              </a:ext>
            </a:extLst>
          </p:cNvPr>
          <p:cNvSpPr>
            <a:spLocks noGrp="1"/>
          </p:cNvSpPr>
          <p:nvPr>
            <p:ph type="sldNum" idx="12"/>
          </p:nvPr>
        </p:nvSpPr>
        <p:spPr>
          <a:xfrm>
            <a:off x="9719988" y="6170673"/>
            <a:ext cx="586986" cy="338328"/>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200" smtClean="0"/>
              <a:pPr marL="0" lvl="0" indent="0" rtl="0">
                <a:lnSpc>
                  <a:spcPct val="90000"/>
                </a:lnSpc>
                <a:spcBef>
                  <a:spcPts val="0"/>
                </a:spcBef>
                <a:spcAft>
                  <a:spcPts val="600"/>
                </a:spcAft>
                <a:buNone/>
              </a:pPr>
              <a:t>15</a:t>
            </a:fld>
            <a:endParaRPr lang="en-US" sz="1200"/>
          </a:p>
        </p:txBody>
      </p:sp>
    </p:spTree>
    <p:extLst>
      <p:ext uri="{BB962C8B-B14F-4D97-AF65-F5344CB8AC3E}">
        <p14:creationId xmlns:p14="http://schemas.microsoft.com/office/powerpoint/2010/main" val="275366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3AC64-6CE2-AF7E-002A-A739EEEF0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9814B-4C15-4031-41C7-0FCFE9AA3C8E}"/>
              </a:ext>
            </a:extLst>
          </p:cNvPr>
          <p:cNvSpPr>
            <a:spLocks noGrp="1"/>
          </p:cNvSpPr>
          <p:nvPr>
            <p:ph type="title"/>
          </p:nvPr>
        </p:nvSpPr>
        <p:spPr/>
        <p:txBody>
          <a:bodyPr/>
          <a:lstStyle/>
          <a:p>
            <a:r>
              <a:rPr lang="en-US" dirty="0"/>
              <a:t>Part 3</a:t>
            </a:r>
          </a:p>
        </p:txBody>
      </p:sp>
      <p:sp>
        <p:nvSpPr>
          <p:cNvPr id="3" name="Text Placeholder 2">
            <a:extLst>
              <a:ext uri="{FF2B5EF4-FFF2-40B4-BE49-F238E27FC236}">
                <a16:creationId xmlns:a16="http://schemas.microsoft.com/office/drawing/2014/main" id="{35468A37-52D1-2415-0B47-4C81158ECCB6}"/>
              </a:ext>
            </a:extLst>
          </p:cNvPr>
          <p:cNvSpPr>
            <a:spLocks noGrp="1"/>
          </p:cNvSpPr>
          <p:nvPr>
            <p:ph type="body" idx="1"/>
          </p:nvPr>
        </p:nvSpPr>
        <p:spPr>
          <a:xfrm>
            <a:off x="2483172" y="3633089"/>
            <a:ext cx="7225656" cy="1581912"/>
          </a:xfrm>
        </p:spPr>
        <p:txBody>
          <a:bodyPr/>
          <a:lstStyle/>
          <a:p>
            <a:pPr marL="0"/>
            <a:r>
              <a:rPr lang="en-US" sz="2800" dirty="0">
                <a:latin typeface="Libre Franklin" pitchFamily="2" charset="0"/>
              </a:rPr>
              <a:t>Civic Learning Practices: Guidance, Instructional Tools, and Resources</a:t>
            </a:r>
            <a:endParaRPr lang="en-US" dirty="0"/>
          </a:p>
        </p:txBody>
      </p:sp>
    </p:spTree>
    <p:extLst>
      <p:ext uri="{BB962C8B-B14F-4D97-AF65-F5344CB8AC3E}">
        <p14:creationId xmlns:p14="http://schemas.microsoft.com/office/powerpoint/2010/main" val="194941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787D-0EC4-654B-F442-0F7C989EF824}"/>
              </a:ext>
            </a:extLst>
          </p:cNvPr>
          <p:cNvSpPr>
            <a:spLocks noGrp="1"/>
          </p:cNvSpPr>
          <p:nvPr>
            <p:ph type="title"/>
          </p:nvPr>
        </p:nvSpPr>
        <p:spPr/>
        <p:txBody>
          <a:bodyPr/>
          <a:lstStyle/>
          <a:p>
            <a:r>
              <a:rPr lang="en-US" dirty="0"/>
              <a:t>Core Practice 1</a:t>
            </a:r>
          </a:p>
        </p:txBody>
      </p:sp>
      <p:sp>
        <p:nvSpPr>
          <p:cNvPr id="3" name="Text Placeholder 2">
            <a:extLst>
              <a:ext uri="{FF2B5EF4-FFF2-40B4-BE49-F238E27FC236}">
                <a16:creationId xmlns:a16="http://schemas.microsoft.com/office/drawing/2014/main" id="{8D2658D6-B534-8280-0520-D9415593D2ED}"/>
              </a:ext>
            </a:extLst>
          </p:cNvPr>
          <p:cNvSpPr>
            <a:spLocks noGrp="1"/>
          </p:cNvSpPr>
          <p:nvPr>
            <p:ph type="body" idx="1"/>
          </p:nvPr>
        </p:nvSpPr>
        <p:spPr>
          <a:xfrm>
            <a:off x="2498035" y="3562517"/>
            <a:ext cx="7195930" cy="1581912"/>
          </a:xfrm>
        </p:spPr>
        <p:txBody>
          <a:bodyPr/>
          <a:lstStyle/>
          <a:p>
            <a:pPr marL="0"/>
            <a:r>
              <a:rPr lang="en-US" sz="2800" dirty="0"/>
              <a:t>Learn through Inquiry and the Inquiry Arc</a:t>
            </a:r>
            <a:endParaRPr lang="en-US" dirty="0"/>
          </a:p>
        </p:txBody>
      </p:sp>
    </p:spTree>
    <p:extLst>
      <p:ext uri="{BB962C8B-B14F-4D97-AF65-F5344CB8AC3E}">
        <p14:creationId xmlns:p14="http://schemas.microsoft.com/office/powerpoint/2010/main" val="48616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4A5D-208F-5A84-E65D-33E1CE634234}"/>
              </a:ext>
            </a:extLst>
          </p:cNvPr>
          <p:cNvSpPr>
            <a:spLocks noGrp="1"/>
          </p:cNvSpPr>
          <p:nvPr>
            <p:ph type="title"/>
          </p:nvPr>
        </p:nvSpPr>
        <p:spPr/>
        <p:txBody>
          <a:bodyPr/>
          <a:lstStyle/>
          <a:p>
            <a:r>
              <a:rPr lang="en-US" sz="3200" dirty="0"/>
              <a:t>Core Practice 1: Learn through Inquiry and the Inquiry Arc</a:t>
            </a:r>
          </a:p>
        </p:txBody>
      </p:sp>
      <p:sp>
        <p:nvSpPr>
          <p:cNvPr id="3" name="Slide Number Placeholder 2">
            <a:extLst>
              <a:ext uri="{FF2B5EF4-FFF2-40B4-BE49-F238E27FC236}">
                <a16:creationId xmlns:a16="http://schemas.microsoft.com/office/drawing/2014/main" id="{CC6807A4-46BB-1DF9-0CF2-8AEA58A4911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pic>
        <p:nvPicPr>
          <p:cNvPr id="7" name="Picture 6" descr="A diagram of a diagram of a puzzle&#10;&#10;Description automatically generated">
            <a:extLst>
              <a:ext uri="{FF2B5EF4-FFF2-40B4-BE49-F238E27FC236}">
                <a16:creationId xmlns:a16="http://schemas.microsoft.com/office/drawing/2014/main" id="{2C4FF4AE-3AFE-CCA4-0103-A3697F2B457C}"/>
              </a:ext>
            </a:extLst>
          </p:cNvPr>
          <p:cNvPicPr>
            <a:picLocks noChangeAspect="1"/>
          </p:cNvPicPr>
          <p:nvPr/>
        </p:nvPicPr>
        <p:blipFill>
          <a:blip r:embed="rId3"/>
          <a:stretch>
            <a:fillRect/>
          </a:stretch>
        </p:blipFill>
        <p:spPr>
          <a:xfrm>
            <a:off x="1181285" y="874588"/>
            <a:ext cx="9829429" cy="5185249"/>
          </a:xfrm>
          <a:prstGeom prst="rect">
            <a:avLst/>
          </a:prstGeom>
        </p:spPr>
      </p:pic>
      <p:sp>
        <p:nvSpPr>
          <p:cNvPr id="11" name="TextBox 10">
            <a:extLst>
              <a:ext uri="{FF2B5EF4-FFF2-40B4-BE49-F238E27FC236}">
                <a16:creationId xmlns:a16="http://schemas.microsoft.com/office/drawing/2014/main" id="{37F92E28-0B81-9D51-5529-88E2D2F138C3}"/>
              </a:ext>
            </a:extLst>
          </p:cNvPr>
          <p:cNvSpPr txBox="1"/>
          <p:nvPr/>
        </p:nvSpPr>
        <p:spPr>
          <a:xfrm>
            <a:off x="304799" y="5807478"/>
            <a:ext cx="6098458" cy="307777"/>
          </a:xfrm>
          <a:prstGeom prst="rect">
            <a:avLst/>
          </a:prstGeom>
          <a:noFill/>
        </p:spPr>
        <p:txBody>
          <a:bodyPr wrap="square">
            <a:spAutoFit/>
          </a:bodyPr>
          <a:lstStyle/>
          <a:p>
            <a:r>
              <a:rPr lang="en-US" sz="1400" b="0" i="0" u="none" strike="noStrike" dirty="0">
                <a:solidFill>
                  <a:srgbClr val="185186"/>
                </a:solidFill>
                <a:effectLst/>
                <a:latin typeface="Roboto" panose="02000000000000000000" pitchFamily="2" charset="0"/>
              </a:rPr>
              <a:t>Credit: C3 Inquiry Arc Framework</a:t>
            </a:r>
            <a:endParaRPr lang="en-US" dirty="0"/>
          </a:p>
        </p:txBody>
      </p:sp>
    </p:spTree>
    <p:extLst>
      <p:ext uri="{BB962C8B-B14F-4D97-AF65-F5344CB8AC3E}">
        <p14:creationId xmlns:p14="http://schemas.microsoft.com/office/powerpoint/2010/main" val="4251617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grpSp>
        <p:nvGrpSpPr>
          <p:cNvPr id="1062" name="Google Shape;1062;p175"/>
          <p:cNvGrpSpPr/>
          <p:nvPr/>
        </p:nvGrpSpPr>
        <p:grpSpPr>
          <a:xfrm>
            <a:off x="-6968" y="923201"/>
            <a:ext cx="5854621" cy="2638624"/>
            <a:chOff x="283483" y="1541162"/>
            <a:chExt cx="7151411" cy="2865763"/>
          </a:xfrm>
        </p:grpSpPr>
        <p:pic>
          <p:nvPicPr>
            <p:cNvPr id="1063" name="Google Shape;1063;p175"/>
            <p:cNvPicPr preferRelativeResize="0"/>
            <p:nvPr/>
          </p:nvPicPr>
          <p:blipFill rotWithShape="1">
            <a:blip r:embed="rId3">
              <a:alphaModFix amt="35000"/>
            </a:blip>
            <a:srcRect b="31628"/>
            <a:stretch/>
          </p:blipFill>
          <p:spPr>
            <a:xfrm>
              <a:off x="314013" y="1541162"/>
              <a:ext cx="7120882" cy="2738675"/>
            </a:xfrm>
            <a:prstGeom prst="rect">
              <a:avLst/>
            </a:prstGeom>
            <a:noFill/>
            <a:ln>
              <a:noFill/>
            </a:ln>
          </p:spPr>
        </p:pic>
        <p:sp>
          <p:nvSpPr>
            <p:cNvPr id="1064" name="Google Shape;1064;p175"/>
            <p:cNvSpPr/>
            <p:nvPr/>
          </p:nvSpPr>
          <p:spPr>
            <a:xfrm>
              <a:off x="1767275" y="3598725"/>
              <a:ext cx="456600" cy="80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grpSp>
          <p:nvGrpSpPr>
            <p:cNvPr id="1065" name="Google Shape;1065;p175"/>
            <p:cNvGrpSpPr/>
            <p:nvPr/>
          </p:nvGrpSpPr>
          <p:grpSpPr>
            <a:xfrm>
              <a:off x="283483" y="2307055"/>
              <a:ext cx="2100600" cy="1977600"/>
              <a:chOff x="112150" y="4690725"/>
              <a:chExt cx="2100600" cy="1977600"/>
            </a:xfrm>
          </p:grpSpPr>
          <p:pic>
            <p:nvPicPr>
              <p:cNvPr id="1066" name="Google Shape;1066;p175"/>
              <p:cNvPicPr preferRelativeResize="0"/>
              <p:nvPr/>
            </p:nvPicPr>
            <p:blipFill rotWithShape="1">
              <a:blip r:embed="rId4">
                <a:alphaModFix/>
              </a:blip>
              <a:srcRect t="18055" r="71061" b="36047"/>
              <a:stretch/>
            </p:blipFill>
            <p:spPr>
              <a:xfrm>
                <a:off x="112150" y="4690725"/>
                <a:ext cx="2100600" cy="1866000"/>
              </a:xfrm>
              <a:prstGeom prst="roundRect">
                <a:avLst>
                  <a:gd name="adj" fmla="val 35079"/>
                </a:avLst>
              </a:prstGeom>
              <a:noFill/>
              <a:ln>
                <a:noFill/>
              </a:ln>
            </p:spPr>
          </p:pic>
          <p:sp>
            <p:nvSpPr>
              <p:cNvPr id="1067" name="Google Shape;1067;p175"/>
              <p:cNvSpPr/>
              <p:nvPr/>
            </p:nvSpPr>
            <p:spPr>
              <a:xfrm>
                <a:off x="1353875" y="6262125"/>
                <a:ext cx="195600" cy="40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grpSp>
      </p:grpSp>
      <p:sp>
        <p:nvSpPr>
          <p:cNvPr id="1068" name="Google Shape;1068;p175"/>
          <p:cNvSpPr txBox="1"/>
          <p:nvPr/>
        </p:nvSpPr>
        <p:spPr>
          <a:xfrm>
            <a:off x="5632481" y="380889"/>
            <a:ext cx="6559556" cy="6096000"/>
          </a:xfrm>
          <a:prstGeom prst="rect">
            <a:avLst/>
          </a:prstGeom>
          <a:solidFill>
            <a:schemeClr val="accent1"/>
          </a:solidFill>
          <a:ln>
            <a:noFill/>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211655" lvl="0" indent="0" algn="l" rtl="0">
              <a:lnSpc>
                <a:spcPct val="115000"/>
              </a:lnSpc>
              <a:spcBef>
                <a:spcPts val="0"/>
              </a:spcBef>
              <a:spcAft>
                <a:spcPts val="0"/>
              </a:spcAft>
              <a:buNone/>
            </a:pPr>
            <a:r>
              <a:rPr lang="en" sz="3555" b="1">
                <a:solidFill>
                  <a:schemeClr val="lt1"/>
                </a:solidFill>
                <a:latin typeface="Roboto"/>
                <a:ea typeface="Roboto"/>
                <a:cs typeface="Roboto"/>
                <a:sym typeface="Roboto"/>
              </a:rPr>
              <a:t>Developing Questions:</a:t>
            </a:r>
            <a:endParaRPr sz="3555" b="1">
              <a:solidFill>
                <a:schemeClr val="lt1"/>
              </a:solidFill>
              <a:latin typeface="Roboto"/>
              <a:ea typeface="Roboto"/>
              <a:cs typeface="Roboto"/>
              <a:sym typeface="Roboto"/>
            </a:endParaRPr>
          </a:p>
          <a:p>
            <a:pPr marL="1015944" lvl="0" indent="-395089" algn="l" rtl="0">
              <a:lnSpc>
                <a:spcPct val="115000"/>
              </a:lnSpc>
              <a:spcBef>
                <a:spcPts val="741"/>
              </a:spcBef>
              <a:spcAft>
                <a:spcPts val="0"/>
              </a:spcAft>
              <a:buClr>
                <a:schemeClr val="lt1"/>
              </a:buClr>
              <a:buSzPts val="4800"/>
              <a:buFont typeface="Roboto Light"/>
              <a:buChar char="●"/>
            </a:pPr>
            <a:r>
              <a:rPr lang="en" sz="3555">
                <a:solidFill>
                  <a:schemeClr val="lt1"/>
                </a:solidFill>
                <a:latin typeface="Roboto Light"/>
                <a:ea typeface="Roboto Light"/>
                <a:cs typeface="Roboto Light"/>
                <a:sym typeface="Roboto Light"/>
              </a:rPr>
              <a:t>Compelling Questions</a:t>
            </a:r>
            <a:endParaRPr sz="3555">
              <a:solidFill>
                <a:schemeClr val="lt1"/>
              </a:solidFill>
              <a:latin typeface="Roboto Light"/>
              <a:ea typeface="Roboto Light"/>
              <a:cs typeface="Roboto Light"/>
              <a:sym typeface="Roboto Light"/>
            </a:endParaRPr>
          </a:p>
          <a:p>
            <a:pPr marL="1015944" lvl="0" indent="-395089" algn="l" rtl="0">
              <a:lnSpc>
                <a:spcPct val="150000"/>
              </a:lnSpc>
              <a:spcBef>
                <a:spcPts val="741"/>
              </a:spcBef>
              <a:spcAft>
                <a:spcPts val="741"/>
              </a:spcAft>
              <a:buClr>
                <a:schemeClr val="lt1"/>
              </a:buClr>
              <a:buSzPts val="4800"/>
              <a:buFont typeface="Roboto Light"/>
              <a:buChar char="●"/>
            </a:pPr>
            <a:r>
              <a:rPr lang="en" sz="3555">
                <a:solidFill>
                  <a:schemeClr val="lt1"/>
                </a:solidFill>
                <a:latin typeface="Roboto Light"/>
                <a:ea typeface="Roboto Light"/>
                <a:cs typeface="Roboto Light"/>
                <a:sym typeface="Roboto Light"/>
              </a:rPr>
              <a:t>Supporting Questions</a:t>
            </a:r>
            <a:endParaRPr sz="3555">
              <a:solidFill>
                <a:schemeClr val="lt1"/>
              </a:solidFill>
              <a:latin typeface="Roboto Light"/>
              <a:ea typeface="Roboto Light"/>
              <a:cs typeface="Roboto Light"/>
              <a:sym typeface="Roboto Light"/>
            </a:endParaRPr>
          </a:p>
        </p:txBody>
      </p:sp>
      <p:sp>
        <p:nvSpPr>
          <p:cNvPr id="1069" name="Google Shape;1069;p175"/>
          <p:cNvSpPr txBox="1"/>
          <p:nvPr/>
        </p:nvSpPr>
        <p:spPr>
          <a:xfrm>
            <a:off x="96648" y="3288752"/>
            <a:ext cx="5439111" cy="1484828"/>
          </a:xfrm>
          <a:prstGeom prst="rect">
            <a:avLst/>
          </a:prstGeom>
          <a:no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741"/>
              </a:spcAft>
              <a:buNone/>
            </a:pPr>
            <a:r>
              <a:rPr lang="en" sz="3555">
                <a:solidFill>
                  <a:schemeClr val="accent1"/>
                </a:solidFill>
                <a:latin typeface="Roboto Medium"/>
                <a:ea typeface="Roboto Medium"/>
                <a:cs typeface="Roboto Medium"/>
                <a:sym typeface="Roboto Medium"/>
              </a:rPr>
              <a:t>The Inquiry Arc: Dimension 1 </a:t>
            </a:r>
            <a:endParaRPr sz="800">
              <a:solidFill>
                <a:schemeClr val="accent1"/>
              </a:solidFill>
            </a:endParaRPr>
          </a:p>
        </p:txBody>
      </p:sp>
      <p:sp>
        <p:nvSpPr>
          <p:cNvPr id="1070" name="Google Shape;1070;p175"/>
          <p:cNvSpPr txBox="1"/>
          <p:nvPr/>
        </p:nvSpPr>
        <p:spPr>
          <a:xfrm>
            <a:off x="141982" y="4915796"/>
            <a:ext cx="5348444" cy="684000"/>
          </a:xfrm>
          <a:prstGeom prst="rect">
            <a:avLst/>
          </a:prstGeom>
          <a:solidFill>
            <a:srgbClr val="FFFFFF"/>
          </a:solid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778">
                <a:solidFill>
                  <a:srgbClr val="3C5B78"/>
                </a:solidFill>
                <a:latin typeface="Roboto"/>
                <a:ea typeface="Roboto"/>
                <a:cs typeface="Roboto"/>
                <a:sym typeface="Roboto"/>
              </a:rPr>
              <a:t>Compelling questions launch the inquiry. Students explore, connect with lived experiences &amp; questions</a:t>
            </a:r>
            <a:endParaRPr sz="1778">
              <a:solidFill>
                <a:srgbClr val="3C5B78"/>
              </a:solidFill>
              <a:latin typeface="Roboto"/>
              <a:ea typeface="Roboto"/>
              <a:cs typeface="Roboto"/>
              <a:sym typeface="Roboto"/>
            </a:endParaRPr>
          </a:p>
        </p:txBody>
      </p:sp>
    </p:spTree>
    <p:extLst>
      <p:ext uri="{BB962C8B-B14F-4D97-AF65-F5344CB8AC3E}">
        <p14:creationId xmlns:p14="http://schemas.microsoft.com/office/powerpoint/2010/main" val="49227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A72A-9FD6-E5BA-0167-72BB8768FC84}"/>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BCF93583-AF07-E68E-360B-DF6CEC91DB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4" name="Text Placeholder 4">
            <a:extLst>
              <a:ext uri="{FF2B5EF4-FFF2-40B4-BE49-F238E27FC236}">
                <a16:creationId xmlns:a16="http://schemas.microsoft.com/office/drawing/2014/main" id="{E7E8F0AC-60D8-05BC-0D30-9CC12D729AF1}"/>
              </a:ext>
            </a:extLst>
          </p:cNvPr>
          <p:cNvSpPr txBox="1">
            <a:spLocks/>
          </p:cNvSpPr>
          <p:nvPr/>
        </p:nvSpPr>
        <p:spPr>
          <a:xfrm>
            <a:off x="304800" y="1243993"/>
            <a:ext cx="11582400" cy="49960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Introduction to the Guidebook</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Parts of the Guidebook</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Overview of Civics Proficiency Requirements</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Instructional Vision</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Civic Learning Practices</a:t>
            </a:r>
          </a:p>
          <a:p>
            <a:pPr marL="285750" indent="-285750">
              <a:lnSpc>
                <a:spcPct val="200000"/>
              </a:lnSpc>
              <a:buClr>
                <a:schemeClr val="accent1"/>
              </a:buClr>
              <a:buSzPct val="150000"/>
              <a:buFont typeface="Arial" panose="020B0604020202020204" pitchFamily="34" charset="0"/>
              <a:buChar char="•"/>
            </a:pPr>
            <a:r>
              <a:rPr lang="en-US" sz="2400" dirty="0">
                <a:latin typeface="Libre Franklin" pitchFamily="2" charset="0"/>
              </a:rPr>
              <a:t>Civic Action Projects</a:t>
            </a:r>
          </a:p>
          <a:p>
            <a:endParaRPr lang="en-US" sz="2400" dirty="0">
              <a:latin typeface="Libre Franklin" pitchFamily="2" charset="0"/>
            </a:endParaRPr>
          </a:p>
        </p:txBody>
      </p:sp>
    </p:spTree>
    <p:extLst>
      <p:ext uri="{BB962C8B-B14F-4D97-AF65-F5344CB8AC3E}">
        <p14:creationId xmlns:p14="http://schemas.microsoft.com/office/powerpoint/2010/main" val="293710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BF71-7BF4-1792-138B-8C8576C4D641}"/>
              </a:ext>
            </a:extLst>
          </p:cNvPr>
          <p:cNvSpPr>
            <a:spLocks noGrp="1"/>
          </p:cNvSpPr>
          <p:nvPr>
            <p:ph type="title"/>
          </p:nvPr>
        </p:nvSpPr>
        <p:spPr/>
        <p:txBody>
          <a:bodyPr/>
          <a:lstStyle/>
          <a:p>
            <a:r>
              <a:rPr lang="en-US" dirty="0"/>
              <a:t>What is a Compelling Question?</a:t>
            </a:r>
          </a:p>
        </p:txBody>
      </p:sp>
      <p:sp>
        <p:nvSpPr>
          <p:cNvPr id="3" name="Slide Number Placeholder 2">
            <a:extLst>
              <a:ext uri="{FF2B5EF4-FFF2-40B4-BE49-F238E27FC236}">
                <a16:creationId xmlns:a16="http://schemas.microsoft.com/office/drawing/2014/main" id="{DA32FC25-D946-4A86-0C84-99C5232BED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
        <p:nvSpPr>
          <p:cNvPr id="4" name="Text Placeholder 3">
            <a:extLst>
              <a:ext uri="{FF2B5EF4-FFF2-40B4-BE49-F238E27FC236}">
                <a16:creationId xmlns:a16="http://schemas.microsoft.com/office/drawing/2014/main" id="{A725627F-E2B4-B664-CFE9-24F4AC70BBE5}"/>
              </a:ext>
            </a:extLst>
          </p:cNvPr>
          <p:cNvSpPr>
            <a:spLocks noGrp="1"/>
          </p:cNvSpPr>
          <p:nvPr>
            <p:ph type="body" idx="1"/>
          </p:nvPr>
        </p:nvSpPr>
        <p:spPr/>
        <p:txBody>
          <a:bodyPr/>
          <a:lstStyle/>
          <a:p>
            <a:r>
              <a:rPr lang="en-US" sz="2800" dirty="0">
                <a:solidFill>
                  <a:schemeClr val="accent3"/>
                </a:solidFill>
              </a:rPr>
              <a:t>A Good Compelling Question:</a:t>
            </a:r>
          </a:p>
        </p:txBody>
      </p:sp>
      <p:sp>
        <p:nvSpPr>
          <p:cNvPr id="5" name="Text Placeholder 4">
            <a:extLst>
              <a:ext uri="{FF2B5EF4-FFF2-40B4-BE49-F238E27FC236}">
                <a16:creationId xmlns:a16="http://schemas.microsoft.com/office/drawing/2014/main" id="{C93FA5AF-3E15-C484-9E49-7181563CA9AC}"/>
              </a:ext>
            </a:extLst>
          </p:cNvPr>
          <p:cNvSpPr>
            <a:spLocks noGrp="1"/>
          </p:cNvSpPr>
          <p:nvPr>
            <p:ph type="body" idx="2"/>
          </p:nvPr>
        </p:nvSpPr>
        <p:spPr>
          <a:xfrm>
            <a:off x="304800" y="1881665"/>
            <a:ext cx="11582400" cy="3703320"/>
          </a:xfrm>
        </p:spPr>
        <p:txBody>
          <a:bodyPr/>
          <a:lstStyle/>
          <a:p>
            <a:pPr marL="323850" lvl="0" indent="-285750" algn="l" rtl="0">
              <a:spcBef>
                <a:spcPts val="0"/>
              </a:spcBef>
              <a:spcAft>
                <a:spcPts val="0"/>
              </a:spcAft>
              <a:buSzPct val="150000"/>
              <a:buFont typeface="Arial" panose="020B0604020202020204" pitchFamily="34" charset="0"/>
              <a:buChar char="•"/>
            </a:pPr>
            <a:r>
              <a:rPr lang="en-US" sz="2000" dirty="0">
                <a:solidFill>
                  <a:srgbClr val="3C3C3C"/>
                </a:solidFill>
                <a:latin typeface="Roboto"/>
                <a:ea typeface="Roboto"/>
                <a:cs typeface="Roboto"/>
                <a:sym typeface="Roboto"/>
              </a:rPr>
              <a:t>Invites debate and multiple perspectives</a:t>
            </a:r>
          </a:p>
          <a:p>
            <a:pPr marL="323850" lvl="0" indent="-285750" algn="l" rtl="0">
              <a:spcBef>
                <a:spcPts val="1000"/>
              </a:spcBef>
              <a:spcAft>
                <a:spcPts val="0"/>
              </a:spcAft>
              <a:buSzPct val="150000"/>
              <a:buFont typeface="Arial" panose="020B0604020202020204" pitchFamily="34" charset="0"/>
              <a:buChar char="•"/>
            </a:pPr>
            <a:r>
              <a:rPr lang="en-US" sz="2000" dirty="0">
                <a:solidFill>
                  <a:srgbClr val="3C3C3C"/>
                </a:solidFill>
                <a:latin typeface="Roboto"/>
                <a:ea typeface="Roboto"/>
                <a:cs typeface="Roboto"/>
                <a:sym typeface="Roboto"/>
              </a:rPr>
              <a:t>Connects to core values (e.g., patriotism, participation, equality, etc.)</a:t>
            </a:r>
          </a:p>
          <a:p>
            <a:pPr marL="323850" lvl="0" indent="-285750" algn="l" rtl="0">
              <a:spcBef>
                <a:spcPts val="1000"/>
              </a:spcBef>
              <a:spcAft>
                <a:spcPts val="0"/>
              </a:spcAft>
              <a:buSzPct val="150000"/>
              <a:buFont typeface="Arial" panose="020B0604020202020204" pitchFamily="34" charset="0"/>
              <a:buChar char="•"/>
            </a:pPr>
            <a:r>
              <a:rPr lang="en-US" sz="2000" dirty="0">
                <a:solidFill>
                  <a:srgbClr val="3C3C3C"/>
                </a:solidFill>
                <a:latin typeface="Roboto"/>
                <a:ea typeface="Roboto"/>
                <a:cs typeface="Roboto"/>
                <a:sym typeface="Roboto"/>
              </a:rPr>
              <a:t>Encourages critical thinking and can be explored at various levels of complexity (e.g., history, civics, economics, geography)</a:t>
            </a:r>
          </a:p>
          <a:p>
            <a:pPr marL="323850" lvl="0" indent="-285750" algn="l" rtl="0">
              <a:spcBef>
                <a:spcPts val="1000"/>
              </a:spcBef>
              <a:spcAft>
                <a:spcPts val="0"/>
              </a:spcAft>
              <a:buSzPct val="150000"/>
              <a:buFont typeface="Arial" panose="020B0604020202020204" pitchFamily="34" charset="0"/>
              <a:buChar char="•"/>
            </a:pPr>
            <a:r>
              <a:rPr lang="en-US" sz="2000" dirty="0">
                <a:solidFill>
                  <a:srgbClr val="3C3C3C"/>
                </a:solidFill>
                <a:latin typeface="Roboto"/>
                <a:ea typeface="Roboto"/>
                <a:cs typeface="Roboto"/>
                <a:sym typeface="Roboto"/>
              </a:rPr>
              <a:t>Has relevance to both historical and contemporary contexts</a:t>
            </a:r>
          </a:p>
          <a:p>
            <a:pPr marL="323850" lvl="0" indent="-285750" algn="l" rtl="0">
              <a:spcBef>
                <a:spcPts val="1000"/>
              </a:spcBef>
              <a:spcAft>
                <a:spcPts val="0"/>
              </a:spcAft>
              <a:buSzPct val="150000"/>
              <a:buFont typeface="Arial" panose="020B0604020202020204" pitchFamily="34" charset="0"/>
              <a:buChar char="•"/>
            </a:pPr>
            <a:r>
              <a:rPr lang="en-US" sz="2000" dirty="0">
                <a:solidFill>
                  <a:srgbClr val="3C3C3C"/>
                </a:solidFill>
                <a:latin typeface="Roboto"/>
                <a:ea typeface="Roboto"/>
                <a:cs typeface="Roboto"/>
                <a:sym typeface="Roboto"/>
              </a:rPr>
              <a:t>Serves as the glue, connecting the past, present and future to students’ lives and values, and promotes ongoing reflection</a:t>
            </a:r>
          </a:p>
          <a:p>
            <a:pPr marL="323850" lvl="0" indent="-285750" algn="l" rtl="0">
              <a:spcBef>
                <a:spcPts val="1000"/>
              </a:spcBef>
              <a:spcAft>
                <a:spcPts val="1000"/>
              </a:spcAft>
              <a:buSzPct val="150000"/>
              <a:buFont typeface="Arial" panose="020B0604020202020204" pitchFamily="34" charset="0"/>
              <a:buChar char="•"/>
            </a:pPr>
            <a:r>
              <a:rPr lang="en-US" sz="2000" dirty="0">
                <a:solidFill>
                  <a:srgbClr val="3C3C3C"/>
                </a:solidFill>
                <a:latin typeface="Roboto"/>
                <a:ea typeface="Roboto"/>
                <a:cs typeface="Roboto"/>
                <a:sym typeface="Roboto"/>
              </a:rPr>
              <a:t>Serves as an organizing framework for assessing student understanding at the end of an inquiry unit</a:t>
            </a:r>
          </a:p>
        </p:txBody>
      </p:sp>
      <p:sp>
        <p:nvSpPr>
          <p:cNvPr id="6" name="Google Shape;539;p76">
            <a:extLst>
              <a:ext uri="{FF2B5EF4-FFF2-40B4-BE49-F238E27FC236}">
                <a16:creationId xmlns:a16="http://schemas.microsoft.com/office/drawing/2014/main" id="{B6C15956-6690-A703-002F-F2AA6C5FA7CB}"/>
              </a:ext>
            </a:extLst>
          </p:cNvPr>
          <p:cNvSpPr txBox="1"/>
          <p:nvPr/>
        </p:nvSpPr>
        <p:spPr>
          <a:xfrm>
            <a:off x="5916609" y="109357"/>
            <a:ext cx="5970591" cy="1928703"/>
          </a:xfrm>
          <a:prstGeom prst="rect">
            <a:avLst/>
          </a:prstGeom>
          <a:solidFill>
            <a:srgbClr val="EEAD24"/>
          </a:solidFill>
          <a:ln w="28575" cap="flat" cmpd="sng">
            <a:solidFill>
              <a:srgbClr val="B45F06"/>
            </a:solidFill>
            <a:prstDash val="solid"/>
            <a:round/>
            <a:headEnd type="none" w="sm" len="sm"/>
            <a:tailEnd type="none" w="sm" len="sm"/>
          </a:ln>
        </p:spPr>
        <p:txBody>
          <a:bodyPr spcFirstLastPara="1" wrap="square" lIns="91425" tIns="91425" rIns="91425" bIns="91425" anchor="t" anchorCtr="0">
            <a:spAutoFit/>
          </a:bodyPr>
          <a:lstStyle/>
          <a:p>
            <a:pPr marL="571500" lvl="0" indent="-425450" algn="l" rtl="0">
              <a:spcBef>
                <a:spcPts val="0"/>
              </a:spcBef>
              <a:spcAft>
                <a:spcPts val="0"/>
              </a:spcAft>
              <a:buClr>
                <a:schemeClr val="lt1"/>
              </a:buClr>
              <a:buSzPts val="3100"/>
              <a:buFont typeface="Roboto"/>
              <a:buAutoNum type="alphaUcPeriod"/>
            </a:pPr>
            <a:r>
              <a:rPr lang="en" sz="2000" dirty="0">
                <a:solidFill>
                  <a:schemeClr val="lt1"/>
                </a:solidFill>
                <a:latin typeface="Roboto"/>
                <a:ea typeface="Roboto"/>
                <a:cs typeface="Roboto"/>
                <a:sym typeface="Roboto"/>
              </a:rPr>
              <a:t>What is protest?</a:t>
            </a:r>
            <a:endParaRPr sz="2000" dirty="0">
              <a:solidFill>
                <a:schemeClr val="lt1"/>
              </a:solidFill>
              <a:latin typeface="Roboto"/>
              <a:ea typeface="Roboto"/>
              <a:cs typeface="Roboto"/>
              <a:sym typeface="Roboto"/>
            </a:endParaRPr>
          </a:p>
          <a:p>
            <a:pPr marL="571500" lvl="0" indent="-425450" algn="l" rtl="0">
              <a:spcBef>
                <a:spcPts val="1000"/>
              </a:spcBef>
              <a:spcAft>
                <a:spcPts val="0"/>
              </a:spcAft>
              <a:buClr>
                <a:schemeClr val="lt1"/>
              </a:buClr>
              <a:buSzPts val="3100"/>
              <a:buFont typeface="Roboto"/>
              <a:buAutoNum type="alphaUcPeriod"/>
            </a:pPr>
            <a:r>
              <a:rPr lang="en" sz="2000" dirty="0">
                <a:solidFill>
                  <a:schemeClr val="lt1"/>
                </a:solidFill>
                <a:latin typeface="Roboto"/>
                <a:ea typeface="Roboto"/>
                <a:cs typeface="Roboto"/>
                <a:sym typeface="Roboto"/>
              </a:rPr>
              <a:t>When did protests start in America?</a:t>
            </a:r>
            <a:endParaRPr sz="2000" dirty="0">
              <a:solidFill>
                <a:schemeClr val="lt1"/>
              </a:solidFill>
              <a:latin typeface="Roboto"/>
              <a:ea typeface="Roboto"/>
              <a:cs typeface="Roboto"/>
              <a:sym typeface="Roboto"/>
            </a:endParaRPr>
          </a:p>
          <a:p>
            <a:pPr marL="571500" lvl="0" indent="-425450" algn="l" rtl="0">
              <a:spcBef>
                <a:spcPts val="1000"/>
              </a:spcBef>
              <a:spcAft>
                <a:spcPts val="0"/>
              </a:spcAft>
              <a:buClr>
                <a:schemeClr val="lt1"/>
              </a:buClr>
              <a:buSzPts val="3100"/>
              <a:buFont typeface="Roboto"/>
              <a:buAutoNum type="alphaUcPeriod"/>
            </a:pPr>
            <a:r>
              <a:rPr lang="en" sz="2000" dirty="0">
                <a:solidFill>
                  <a:schemeClr val="lt1"/>
                </a:solidFill>
                <a:latin typeface="Roboto"/>
                <a:ea typeface="Roboto"/>
                <a:cs typeface="Roboto"/>
                <a:sym typeface="Roboto"/>
              </a:rPr>
              <a:t>Is protest patriotic?</a:t>
            </a:r>
            <a:endParaRPr sz="2000" dirty="0">
              <a:solidFill>
                <a:schemeClr val="lt1"/>
              </a:solidFill>
              <a:latin typeface="Roboto"/>
              <a:ea typeface="Roboto"/>
              <a:cs typeface="Roboto"/>
              <a:sym typeface="Roboto"/>
            </a:endParaRPr>
          </a:p>
          <a:p>
            <a:pPr marL="571500" lvl="0" indent="-425450" algn="l" rtl="0">
              <a:spcBef>
                <a:spcPts val="1000"/>
              </a:spcBef>
              <a:spcAft>
                <a:spcPts val="1000"/>
              </a:spcAft>
              <a:buClr>
                <a:schemeClr val="lt1"/>
              </a:buClr>
              <a:buSzPts val="3100"/>
              <a:buFont typeface="Roboto"/>
              <a:buAutoNum type="alphaUcPeriod"/>
            </a:pPr>
            <a:r>
              <a:rPr lang="en" sz="2000" dirty="0">
                <a:solidFill>
                  <a:schemeClr val="lt1"/>
                </a:solidFill>
                <a:latin typeface="Roboto"/>
                <a:ea typeface="Roboto"/>
                <a:cs typeface="Roboto"/>
                <a:sym typeface="Roboto"/>
              </a:rPr>
              <a:t>What are famous protests in U.S. history?</a:t>
            </a:r>
            <a:endParaRPr sz="2000" dirty="0">
              <a:solidFill>
                <a:schemeClr val="lt1"/>
              </a:solidFill>
              <a:latin typeface="Roboto"/>
              <a:ea typeface="Roboto"/>
              <a:cs typeface="Roboto"/>
              <a:sym typeface="Roboto"/>
            </a:endParaRPr>
          </a:p>
        </p:txBody>
      </p:sp>
      <p:sp>
        <p:nvSpPr>
          <p:cNvPr id="7" name="Oval 6">
            <a:extLst>
              <a:ext uri="{FF2B5EF4-FFF2-40B4-BE49-F238E27FC236}">
                <a16:creationId xmlns:a16="http://schemas.microsoft.com/office/drawing/2014/main" id="{29AE5DBB-D3A8-FF2B-C928-B437D5669282}"/>
              </a:ext>
            </a:extLst>
          </p:cNvPr>
          <p:cNvSpPr/>
          <p:nvPr/>
        </p:nvSpPr>
        <p:spPr>
          <a:xfrm>
            <a:off x="5753100" y="895114"/>
            <a:ext cx="4064000" cy="69370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B5C8-1276-DE82-9120-60F71399E6F1}"/>
              </a:ext>
            </a:extLst>
          </p:cNvPr>
          <p:cNvSpPr>
            <a:spLocks noGrp="1"/>
          </p:cNvSpPr>
          <p:nvPr>
            <p:ph type="title"/>
          </p:nvPr>
        </p:nvSpPr>
        <p:spPr/>
        <p:txBody>
          <a:bodyPr/>
          <a:lstStyle/>
          <a:p>
            <a:pPr algn="ctr"/>
            <a:r>
              <a:rPr lang="en-US" sz="4400" dirty="0"/>
              <a:t>Standards Inquiry Topic Example</a:t>
            </a:r>
            <a:endParaRPr lang="en-US" dirty="0"/>
          </a:p>
        </p:txBody>
      </p:sp>
      <p:sp>
        <p:nvSpPr>
          <p:cNvPr id="3" name="Slide Number Placeholder 2">
            <a:extLst>
              <a:ext uri="{FF2B5EF4-FFF2-40B4-BE49-F238E27FC236}">
                <a16:creationId xmlns:a16="http://schemas.microsoft.com/office/drawing/2014/main" id="{92727E61-08DE-E65E-C6C3-F9674394E2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pic>
        <p:nvPicPr>
          <p:cNvPr id="9" name="Picture 8" descr="A list of political groups&#10;&#10;Description automatically generated">
            <a:extLst>
              <a:ext uri="{FF2B5EF4-FFF2-40B4-BE49-F238E27FC236}">
                <a16:creationId xmlns:a16="http://schemas.microsoft.com/office/drawing/2014/main" id="{ADF2AF80-B1E1-4067-2D45-2A02C98C30A3}"/>
              </a:ext>
            </a:extLst>
          </p:cNvPr>
          <p:cNvPicPr>
            <a:picLocks noChangeAspect="1"/>
          </p:cNvPicPr>
          <p:nvPr/>
        </p:nvPicPr>
        <p:blipFill>
          <a:blip r:embed="rId3"/>
          <a:stretch>
            <a:fillRect/>
          </a:stretch>
        </p:blipFill>
        <p:spPr>
          <a:xfrm>
            <a:off x="2144931" y="968076"/>
            <a:ext cx="8162043" cy="5083729"/>
          </a:xfrm>
          <a:prstGeom prst="rect">
            <a:avLst/>
          </a:prstGeom>
        </p:spPr>
      </p:pic>
    </p:spTree>
    <p:extLst>
      <p:ext uri="{BB962C8B-B14F-4D97-AF65-F5344CB8AC3E}">
        <p14:creationId xmlns:p14="http://schemas.microsoft.com/office/powerpoint/2010/main" val="83847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5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mtClean="0"/>
              <a:t>22</a:t>
            </a:fld>
            <a:endParaRPr lang="en-US"/>
          </a:p>
        </p:txBody>
      </p:sp>
      <p:sp>
        <p:nvSpPr>
          <p:cNvPr id="505" name="Google Shape;505;p57"/>
          <p:cNvSpPr txBox="1">
            <a:spLocks noGrp="1"/>
          </p:cNvSpPr>
          <p:nvPr>
            <p:ph type="title" idx="4294967295"/>
          </p:nvPr>
        </p:nvSpPr>
        <p:spPr>
          <a:xfrm>
            <a:off x="304799" y="94660"/>
            <a:ext cx="11582400" cy="701675"/>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200"/>
              <a:t>Standards Table Example</a:t>
            </a:r>
            <a:endParaRPr lang="en-US" sz="3200" dirty="0"/>
          </a:p>
        </p:txBody>
      </p:sp>
      <p:pic>
        <p:nvPicPr>
          <p:cNvPr id="3" name="Picture 2" descr="A close-up of a voting form&#10;&#10;Description automatically generated">
            <a:extLst>
              <a:ext uri="{FF2B5EF4-FFF2-40B4-BE49-F238E27FC236}">
                <a16:creationId xmlns:a16="http://schemas.microsoft.com/office/drawing/2014/main" id="{DFD53A88-4865-1631-040D-908D0385424D}"/>
              </a:ext>
            </a:extLst>
          </p:cNvPr>
          <p:cNvPicPr>
            <a:picLocks noChangeAspect="1"/>
          </p:cNvPicPr>
          <p:nvPr/>
        </p:nvPicPr>
        <p:blipFill>
          <a:blip r:embed="rId3"/>
          <a:stretch>
            <a:fillRect/>
          </a:stretch>
        </p:blipFill>
        <p:spPr>
          <a:xfrm>
            <a:off x="873443" y="716310"/>
            <a:ext cx="9855518" cy="5425379"/>
          </a:xfrm>
          <a:prstGeom prst="rect">
            <a:avLst/>
          </a:prstGeom>
        </p:spPr>
      </p:pic>
      <p:sp>
        <p:nvSpPr>
          <p:cNvPr id="2" name="Oval 1">
            <a:extLst>
              <a:ext uri="{FF2B5EF4-FFF2-40B4-BE49-F238E27FC236}">
                <a16:creationId xmlns:a16="http://schemas.microsoft.com/office/drawing/2014/main" id="{631A360A-E204-1A14-07C6-C3EC64AD5A3D}"/>
              </a:ext>
            </a:extLst>
          </p:cNvPr>
          <p:cNvSpPr/>
          <p:nvPr/>
        </p:nvSpPr>
        <p:spPr>
          <a:xfrm>
            <a:off x="417094" y="2614864"/>
            <a:ext cx="3609474" cy="24544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6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E57B-90C0-2CC7-5213-374A21376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F684E-4401-3DBD-3017-68BCE48F0EB0}"/>
              </a:ext>
            </a:extLst>
          </p:cNvPr>
          <p:cNvSpPr>
            <a:spLocks noGrp="1"/>
          </p:cNvSpPr>
          <p:nvPr>
            <p:ph type="title"/>
          </p:nvPr>
        </p:nvSpPr>
        <p:spPr/>
        <p:txBody>
          <a:bodyPr/>
          <a:lstStyle/>
          <a:p>
            <a:r>
              <a:rPr lang="en-US" sz="3200" dirty="0"/>
              <a:t>Core Practice 1: Learn through Inquiry and the Inquiry Arc</a:t>
            </a:r>
          </a:p>
        </p:txBody>
      </p:sp>
      <p:sp>
        <p:nvSpPr>
          <p:cNvPr id="3" name="Slide Number Placeholder 2">
            <a:extLst>
              <a:ext uri="{FF2B5EF4-FFF2-40B4-BE49-F238E27FC236}">
                <a16:creationId xmlns:a16="http://schemas.microsoft.com/office/drawing/2014/main" id="{4CD89DF7-7F72-6FCA-5ABA-9029622B6F4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23</a:t>
            </a:fld>
            <a:endParaRPr lang="en-US"/>
          </a:p>
        </p:txBody>
      </p:sp>
      <p:sp>
        <p:nvSpPr>
          <p:cNvPr id="4" name="Text Placeholder 3">
            <a:extLst>
              <a:ext uri="{FF2B5EF4-FFF2-40B4-BE49-F238E27FC236}">
                <a16:creationId xmlns:a16="http://schemas.microsoft.com/office/drawing/2014/main" id="{967374D0-8FDD-C4AE-C06A-E43DCE7AF993}"/>
              </a:ext>
            </a:extLst>
          </p:cNvPr>
          <p:cNvSpPr>
            <a:spLocks noGrp="1"/>
          </p:cNvSpPr>
          <p:nvPr>
            <p:ph type="body" idx="1"/>
          </p:nvPr>
        </p:nvSpPr>
        <p:spPr/>
        <p:txBody>
          <a:bodyPr/>
          <a:lstStyle/>
          <a:p>
            <a:r>
              <a:rPr lang="en-US" sz="2800" dirty="0">
                <a:solidFill>
                  <a:schemeClr val="accent2">
                    <a:lumMod val="60000"/>
                    <a:lumOff val="40000"/>
                  </a:schemeClr>
                </a:solidFill>
              </a:rPr>
              <a:t>Examples of Compelling Questions from the RI Standards:</a:t>
            </a:r>
          </a:p>
        </p:txBody>
      </p:sp>
      <p:sp>
        <p:nvSpPr>
          <p:cNvPr id="5" name="Text Placeholder 4">
            <a:extLst>
              <a:ext uri="{FF2B5EF4-FFF2-40B4-BE49-F238E27FC236}">
                <a16:creationId xmlns:a16="http://schemas.microsoft.com/office/drawing/2014/main" id="{63EA1E7B-9E3A-2382-A7F9-782BEFC47A13}"/>
              </a:ext>
            </a:extLst>
          </p:cNvPr>
          <p:cNvSpPr>
            <a:spLocks noGrp="1"/>
          </p:cNvSpPr>
          <p:nvPr>
            <p:ph type="body" idx="2"/>
          </p:nvPr>
        </p:nvSpPr>
        <p:spPr>
          <a:xfrm>
            <a:off x="304800" y="2064711"/>
            <a:ext cx="11582400" cy="3705226"/>
          </a:xfrm>
        </p:spPr>
        <p:txBody>
          <a:bodyPr/>
          <a:lstStyle/>
          <a:p>
            <a:pPr>
              <a:lnSpc>
                <a:spcPct val="100000"/>
              </a:lnSpc>
              <a:spcAft>
                <a:spcPts val="1200"/>
              </a:spcAft>
              <a:buSzPct val="150000"/>
            </a:pPr>
            <a:r>
              <a:rPr lang="en-US" sz="2400" dirty="0">
                <a:solidFill>
                  <a:schemeClr val="tx1"/>
                </a:solidFill>
              </a:rPr>
              <a:t>Are all communities the same? (Grade 1, Inquiry Topic 5)</a:t>
            </a:r>
          </a:p>
          <a:p>
            <a:pPr>
              <a:lnSpc>
                <a:spcPct val="100000"/>
              </a:lnSpc>
              <a:spcAft>
                <a:spcPts val="1200"/>
              </a:spcAft>
              <a:buSzPct val="150000"/>
            </a:pPr>
            <a:r>
              <a:rPr lang="en-US" sz="2400" dirty="0">
                <a:solidFill>
                  <a:schemeClr val="tx1"/>
                </a:solidFill>
              </a:rPr>
              <a:t>Is it possible to ever know the whole truth about the past? </a:t>
            </a:r>
            <a:br>
              <a:rPr lang="en-US" sz="2400" dirty="0">
                <a:solidFill>
                  <a:schemeClr val="tx1"/>
                </a:solidFill>
              </a:rPr>
            </a:br>
            <a:r>
              <a:rPr lang="en-US" sz="2400" dirty="0">
                <a:solidFill>
                  <a:schemeClr val="tx1"/>
                </a:solidFill>
              </a:rPr>
              <a:t>(Grade 6, Inquiry Topic 2)</a:t>
            </a:r>
          </a:p>
          <a:p>
            <a:pPr>
              <a:lnSpc>
                <a:spcPct val="100000"/>
              </a:lnSpc>
              <a:spcAft>
                <a:spcPts val="1200"/>
              </a:spcAft>
              <a:buSzPct val="150000"/>
            </a:pPr>
            <a:r>
              <a:rPr lang="en-US" sz="2400" dirty="0">
                <a:solidFill>
                  <a:schemeClr val="tx1"/>
                </a:solidFill>
              </a:rPr>
              <a:t>Does a free press support a democratic government? </a:t>
            </a:r>
            <a:br>
              <a:rPr lang="en-US" sz="2400" dirty="0">
                <a:solidFill>
                  <a:schemeClr val="tx1"/>
                </a:solidFill>
              </a:rPr>
            </a:br>
            <a:r>
              <a:rPr lang="en-US" sz="2400" dirty="0">
                <a:solidFill>
                  <a:schemeClr val="tx1"/>
                </a:solidFill>
              </a:rPr>
              <a:t>(Grade 8, Inquiry Topic 7)</a:t>
            </a:r>
          </a:p>
          <a:p>
            <a:pPr>
              <a:lnSpc>
                <a:spcPct val="100000"/>
              </a:lnSpc>
              <a:spcAft>
                <a:spcPts val="1200"/>
              </a:spcAft>
              <a:buSzPct val="150000"/>
            </a:pPr>
            <a:r>
              <a:rPr lang="en-US" sz="2400" dirty="0">
                <a:solidFill>
                  <a:schemeClr val="tx1"/>
                </a:solidFill>
              </a:rPr>
              <a:t>Is protest patriotic? (High School Civics, Inquiry Topic 7) </a:t>
            </a:r>
          </a:p>
          <a:p>
            <a:pPr marL="114300" indent="0">
              <a:buSzPct val="150000"/>
              <a:buNone/>
            </a:pPr>
            <a:endParaRPr lang="en-US" sz="2400" dirty="0">
              <a:solidFill>
                <a:schemeClr val="tx1"/>
              </a:solidFill>
            </a:endParaRPr>
          </a:p>
        </p:txBody>
      </p:sp>
    </p:spTree>
    <p:extLst>
      <p:ext uri="{BB962C8B-B14F-4D97-AF65-F5344CB8AC3E}">
        <p14:creationId xmlns:p14="http://schemas.microsoft.com/office/powerpoint/2010/main" val="191733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1117" name="Google Shape;1117;p181"/>
          <p:cNvGrpSpPr/>
          <p:nvPr/>
        </p:nvGrpSpPr>
        <p:grpSpPr>
          <a:xfrm>
            <a:off x="9" y="872732"/>
            <a:ext cx="5936178" cy="2590310"/>
            <a:chOff x="298738" y="4778664"/>
            <a:chExt cx="7120882" cy="2902489"/>
          </a:xfrm>
        </p:grpSpPr>
        <p:pic>
          <p:nvPicPr>
            <p:cNvPr id="1118" name="Google Shape;1118;p181"/>
            <p:cNvPicPr preferRelativeResize="0"/>
            <p:nvPr/>
          </p:nvPicPr>
          <p:blipFill rotWithShape="1">
            <a:blip r:embed="rId3">
              <a:alphaModFix amt="35000"/>
            </a:blip>
            <a:srcRect b="31628"/>
            <a:stretch/>
          </p:blipFill>
          <p:spPr>
            <a:xfrm>
              <a:off x="298738" y="4924612"/>
              <a:ext cx="7120882" cy="2738675"/>
            </a:xfrm>
            <a:prstGeom prst="rect">
              <a:avLst/>
            </a:prstGeom>
            <a:noFill/>
            <a:ln>
              <a:noFill/>
            </a:ln>
          </p:spPr>
        </p:pic>
        <p:grpSp>
          <p:nvGrpSpPr>
            <p:cNvPr id="1119" name="Google Shape;1119;p181"/>
            <p:cNvGrpSpPr/>
            <p:nvPr/>
          </p:nvGrpSpPr>
          <p:grpSpPr>
            <a:xfrm>
              <a:off x="1536029" y="4778664"/>
              <a:ext cx="2390415" cy="2902489"/>
              <a:chOff x="1353875" y="3765836"/>
              <a:chExt cx="2390415" cy="2902489"/>
            </a:xfrm>
          </p:grpSpPr>
          <p:pic>
            <p:nvPicPr>
              <p:cNvPr id="1120" name="Google Shape;1120;p181"/>
              <p:cNvPicPr preferRelativeResize="0"/>
              <p:nvPr/>
            </p:nvPicPr>
            <p:blipFill rotWithShape="1">
              <a:blip r:embed="rId4">
                <a:alphaModFix/>
              </a:blip>
              <a:srcRect l="23250" t="-3408" r="49246" b="64587"/>
              <a:stretch/>
            </p:blipFill>
            <p:spPr>
              <a:xfrm>
                <a:off x="1747790" y="3765836"/>
                <a:ext cx="1996500" cy="1578300"/>
              </a:xfrm>
              <a:prstGeom prst="roundRect">
                <a:avLst>
                  <a:gd name="adj" fmla="val 50000"/>
                </a:avLst>
              </a:prstGeom>
              <a:noFill/>
              <a:ln>
                <a:noFill/>
              </a:ln>
            </p:spPr>
          </p:pic>
          <p:sp>
            <p:nvSpPr>
              <p:cNvPr id="1121" name="Google Shape;1121;p181"/>
              <p:cNvSpPr/>
              <p:nvPr/>
            </p:nvSpPr>
            <p:spPr>
              <a:xfrm>
                <a:off x="1353875" y="6262125"/>
                <a:ext cx="195600" cy="40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grpSp>
        <p:sp>
          <p:nvSpPr>
            <p:cNvPr id="1122" name="Google Shape;1122;p181"/>
            <p:cNvSpPr/>
            <p:nvPr/>
          </p:nvSpPr>
          <p:spPr>
            <a:xfrm>
              <a:off x="2913250" y="6147117"/>
              <a:ext cx="456600" cy="80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sp>
          <p:nvSpPr>
            <p:cNvPr id="1123" name="Google Shape;1123;p181"/>
            <p:cNvSpPr/>
            <p:nvPr/>
          </p:nvSpPr>
          <p:spPr>
            <a:xfrm>
              <a:off x="1927971" y="5881473"/>
              <a:ext cx="261000" cy="278700"/>
            </a:xfrm>
            <a:prstGeom prst="ellipse">
              <a:avLst/>
            </a:prstGeom>
            <a:solidFill>
              <a:srgbClr val="A8BCC9"/>
            </a:solidFill>
            <a:ln w="9525" cap="flat" cmpd="sng">
              <a:solidFill>
                <a:srgbClr val="A8BCC9"/>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grpSp>
      <p:sp>
        <p:nvSpPr>
          <p:cNvPr id="1124" name="Google Shape;1124;p181"/>
          <p:cNvSpPr txBox="1"/>
          <p:nvPr/>
        </p:nvSpPr>
        <p:spPr>
          <a:xfrm>
            <a:off x="6096000" y="380889"/>
            <a:ext cx="6096000" cy="6096000"/>
          </a:xfrm>
          <a:prstGeom prst="rect">
            <a:avLst/>
          </a:prstGeom>
          <a:solidFill>
            <a:schemeClr val="accent1"/>
          </a:solidFill>
          <a:ln>
            <a:noFill/>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211655" lvl="0" indent="0" algn="l" rtl="0">
              <a:lnSpc>
                <a:spcPct val="100000"/>
              </a:lnSpc>
              <a:spcBef>
                <a:spcPts val="0"/>
              </a:spcBef>
              <a:spcAft>
                <a:spcPts val="0"/>
              </a:spcAft>
              <a:buNone/>
            </a:pPr>
            <a:r>
              <a:rPr lang="en" sz="3555" b="1">
                <a:solidFill>
                  <a:schemeClr val="lt1"/>
                </a:solidFill>
                <a:latin typeface="Roboto"/>
                <a:ea typeface="Roboto"/>
                <a:cs typeface="Roboto"/>
                <a:sym typeface="Roboto"/>
              </a:rPr>
              <a:t>Deepen complex understanding through disciplinary lenses:</a:t>
            </a:r>
            <a:endParaRPr sz="3555" b="1">
              <a:solidFill>
                <a:schemeClr val="lt1"/>
              </a:solidFill>
              <a:latin typeface="Roboto"/>
              <a:ea typeface="Roboto"/>
              <a:cs typeface="Roboto"/>
              <a:sym typeface="Roboto"/>
            </a:endParaRPr>
          </a:p>
          <a:p>
            <a:pPr marL="1439254" lvl="0" indent="-395089" algn="l" rtl="0">
              <a:lnSpc>
                <a:spcPct val="115000"/>
              </a:lnSpc>
              <a:spcBef>
                <a:spcPts val="889"/>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Civics</a:t>
            </a:r>
            <a:endParaRPr sz="3555">
              <a:solidFill>
                <a:schemeClr val="lt1"/>
              </a:solidFill>
              <a:latin typeface="Roboto Light"/>
              <a:ea typeface="Roboto Light"/>
              <a:cs typeface="Roboto Light"/>
              <a:sym typeface="Roboto Light"/>
            </a:endParaRPr>
          </a:p>
          <a:p>
            <a:pPr marL="143925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Economics</a:t>
            </a:r>
            <a:endParaRPr sz="3555">
              <a:solidFill>
                <a:schemeClr val="lt1"/>
              </a:solidFill>
              <a:latin typeface="Roboto Light"/>
              <a:ea typeface="Roboto Light"/>
              <a:cs typeface="Roboto Light"/>
              <a:sym typeface="Roboto Light"/>
            </a:endParaRPr>
          </a:p>
          <a:p>
            <a:pPr marL="143925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Geography</a:t>
            </a:r>
            <a:endParaRPr sz="3555">
              <a:solidFill>
                <a:schemeClr val="lt1"/>
              </a:solidFill>
              <a:latin typeface="Roboto Light"/>
              <a:ea typeface="Roboto Light"/>
              <a:cs typeface="Roboto Light"/>
              <a:sym typeface="Roboto Light"/>
            </a:endParaRPr>
          </a:p>
          <a:p>
            <a:pPr marL="143925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History</a:t>
            </a:r>
            <a:endParaRPr sz="3555" b="1">
              <a:solidFill>
                <a:schemeClr val="lt1"/>
              </a:solidFill>
              <a:latin typeface="Roboto"/>
              <a:ea typeface="Roboto"/>
              <a:cs typeface="Roboto"/>
              <a:sym typeface="Roboto"/>
            </a:endParaRPr>
          </a:p>
        </p:txBody>
      </p:sp>
      <p:sp>
        <p:nvSpPr>
          <p:cNvPr id="1125" name="Google Shape;1125;p181"/>
          <p:cNvSpPr txBox="1"/>
          <p:nvPr/>
        </p:nvSpPr>
        <p:spPr>
          <a:xfrm>
            <a:off x="96648" y="3288752"/>
            <a:ext cx="5439111" cy="1484828"/>
          </a:xfrm>
          <a:prstGeom prst="rect">
            <a:avLst/>
          </a:prstGeom>
          <a:no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741"/>
              </a:spcAft>
              <a:buNone/>
            </a:pPr>
            <a:r>
              <a:rPr lang="en" sz="3555">
                <a:solidFill>
                  <a:schemeClr val="accent1"/>
                </a:solidFill>
                <a:latin typeface="Roboto Medium"/>
                <a:ea typeface="Roboto Medium"/>
                <a:cs typeface="Roboto Medium"/>
                <a:sym typeface="Roboto Medium"/>
              </a:rPr>
              <a:t>The Inquiry Arc: Dimension 2 </a:t>
            </a:r>
            <a:endParaRPr sz="800">
              <a:solidFill>
                <a:schemeClr val="accent1"/>
              </a:solidFill>
            </a:endParaRPr>
          </a:p>
        </p:txBody>
      </p:sp>
      <p:sp>
        <p:nvSpPr>
          <p:cNvPr id="1126" name="Google Shape;1126;p181"/>
          <p:cNvSpPr txBox="1"/>
          <p:nvPr/>
        </p:nvSpPr>
        <p:spPr>
          <a:xfrm>
            <a:off x="96648" y="4960537"/>
            <a:ext cx="5439111" cy="467556"/>
          </a:xfrm>
          <a:prstGeom prst="rect">
            <a:avLst/>
          </a:prstGeom>
          <a:solidFill>
            <a:srgbClr val="FFFFFF"/>
          </a:solid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148">
              <a:solidFill>
                <a:schemeClr val="accent3"/>
              </a:solidFill>
              <a:latin typeface="Roboto"/>
              <a:ea typeface="Roboto"/>
              <a:cs typeface="Roboto"/>
              <a:sym typeface="Roboto"/>
            </a:endParaRPr>
          </a:p>
        </p:txBody>
      </p:sp>
    </p:spTree>
    <p:extLst>
      <p:ext uri="{BB962C8B-B14F-4D97-AF65-F5344CB8AC3E}">
        <p14:creationId xmlns:p14="http://schemas.microsoft.com/office/powerpoint/2010/main" val="284972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4A5-600B-6B57-0FD3-BF0F4955E331}"/>
              </a:ext>
            </a:extLst>
          </p:cNvPr>
          <p:cNvSpPr>
            <a:spLocks noGrp="1"/>
          </p:cNvSpPr>
          <p:nvPr>
            <p:ph type="title"/>
          </p:nvPr>
        </p:nvSpPr>
        <p:spPr/>
        <p:txBody>
          <a:bodyPr/>
          <a:lstStyle/>
          <a:p>
            <a:r>
              <a:rPr lang="en-US" sz="3200" dirty="0"/>
              <a:t>Core Practice 1: Learn through Inquiry and the Inquiry Arc</a:t>
            </a:r>
          </a:p>
        </p:txBody>
      </p:sp>
      <p:sp>
        <p:nvSpPr>
          <p:cNvPr id="3" name="Slide Number Placeholder 2">
            <a:extLst>
              <a:ext uri="{FF2B5EF4-FFF2-40B4-BE49-F238E27FC236}">
                <a16:creationId xmlns:a16="http://schemas.microsoft.com/office/drawing/2014/main" id="{388B08D2-7F77-6987-B4D7-A1C4655E12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
        <p:nvSpPr>
          <p:cNvPr id="4" name="Text Placeholder 3">
            <a:extLst>
              <a:ext uri="{FF2B5EF4-FFF2-40B4-BE49-F238E27FC236}">
                <a16:creationId xmlns:a16="http://schemas.microsoft.com/office/drawing/2014/main" id="{ED392F13-8FD2-F0BE-17C6-D1643F0262AD}"/>
              </a:ext>
            </a:extLst>
          </p:cNvPr>
          <p:cNvSpPr>
            <a:spLocks noGrp="1"/>
          </p:cNvSpPr>
          <p:nvPr>
            <p:ph type="body" idx="1"/>
          </p:nvPr>
        </p:nvSpPr>
        <p:spPr/>
        <p:txBody>
          <a:bodyPr/>
          <a:lstStyle/>
          <a:p>
            <a:r>
              <a:rPr lang="en-US" sz="2400" dirty="0">
                <a:solidFill>
                  <a:schemeClr val="accent2">
                    <a:lumMod val="60000"/>
                    <a:lumOff val="40000"/>
                  </a:schemeClr>
                </a:solidFill>
              </a:rPr>
              <a:t>Dimension 2 of the Inquiry Arc</a:t>
            </a:r>
          </a:p>
        </p:txBody>
      </p:sp>
      <p:pic>
        <p:nvPicPr>
          <p:cNvPr id="7" name="Picture 6" descr="A diagram of different types of geography&#10;&#10;Description automatically generated with medium confidence">
            <a:extLst>
              <a:ext uri="{FF2B5EF4-FFF2-40B4-BE49-F238E27FC236}">
                <a16:creationId xmlns:a16="http://schemas.microsoft.com/office/drawing/2014/main" id="{4662F763-D947-6DFE-BB2E-E56747041FC0}"/>
              </a:ext>
            </a:extLst>
          </p:cNvPr>
          <p:cNvPicPr>
            <a:picLocks noChangeAspect="1"/>
          </p:cNvPicPr>
          <p:nvPr/>
        </p:nvPicPr>
        <p:blipFill>
          <a:blip r:embed="rId3"/>
          <a:srcRect t="16812" b="20387"/>
          <a:stretch/>
        </p:blipFill>
        <p:spPr>
          <a:xfrm>
            <a:off x="0" y="1854670"/>
            <a:ext cx="12192000" cy="4306958"/>
          </a:xfrm>
          <a:prstGeom prst="rect">
            <a:avLst/>
          </a:prstGeom>
        </p:spPr>
      </p:pic>
    </p:spTree>
    <p:extLst>
      <p:ext uri="{BB962C8B-B14F-4D97-AF65-F5344CB8AC3E}">
        <p14:creationId xmlns:p14="http://schemas.microsoft.com/office/powerpoint/2010/main" val="14684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liberty with text&#10;&#10;Description automatically generated">
            <a:extLst>
              <a:ext uri="{FF2B5EF4-FFF2-40B4-BE49-F238E27FC236}">
                <a16:creationId xmlns:a16="http://schemas.microsoft.com/office/drawing/2014/main" id="{8321E6C3-569D-ECEE-27E5-337068CB3952}"/>
              </a:ext>
            </a:extLst>
          </p:cNvPr>
          <p:cNvPicPr>
            <a:picLocks noChangeAspect="1"/>
          </p:cNvPicPr>
          <p:nvPr/>
        </p:nvPicPr>
        <p:blipFill>
          <a:blip r:embed="rId3"/>
          <a:stretch>
            <a:fillRect/>
          </a:stretch>
        </p:blipFill>
        <p:spPr>
          <a:xfrm>
            <a:off x="0" y="350519"/>
            <a:ext cx="12192000" cy="6156960"/>
          </a:xfrm>
          <a:prstGeom prst="rect">
            <a:avLst/>
          </a:prstGeom>
          <a:noFill/>
          <a:ln>
            <a:noFill/>
          </a:ln>
        </p:spPr>
      </p:pic>
      <p:sp>
        <p:nvSpPr>
          <p:cNvPr id="3" name="Slide Number Placeholder 2">
            <a:extLst>
              <a:ext uri="{FF2B5EF4-FFF2-40B4-BE49-F238E27FC236}">
                <a16:creationId xmlns:a16="http://schemas.microsoft.com/office/drawing/2014/main" id="{E08EBE3A-4ACA-CC3C-32B1-D7A99176F68A}"/>
              </a:ext>
            </a:extLst>
          </p:cNvPr>
          <p:cNvSpPr>
            <a:spLocks noGrp="1"/>
          </p:cNvSpPr>
          <p:nvPr>
            <p:ph type="sldNum" idx="12"/>
          </p:nvPr>
        </p:nvSpPr>
        <p:spPr>
          <a:xfrm>
            <a:off x="9719988" y="6170673"/>
            <a:ext cx="586986" cy="338328"/>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US" sz="1200" smtClean="0"/>
              <a:pPr marL="0" lvl="0" indent="0" rtl="0">
                <a:lnSpc>
                  <a:spcPct val="90000"/>
                </a:lnSpc>
                <a:spcBef>
                  <a:spcPts val="0"/>
                </a:spcBef>
                <a:spcAft>
                  <a:spcPts val="600"/>
                </a:spcAft>
                <a:buNone/>
              </a:pPr>
              <a:t>26</a:t>
            </a:fld>
            <a:endParaRPr lang="en-US" sz="1200"/>
          </a:p>
        </p:txBody>
      </p:sp>
    </p:spTree>
    <p:extLst>
      <p:ext uri="{BB962C8B-B14F-4D97-AF65-F5344CB8AC3E}">
        <p14:creationId xmlns:p14="http://schemas.microsoft.com/office/powerpoint/2010/main" val="750349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9F3F3-6577-9AA2-14D2-1931A05B0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52FDA-1AB3-6B3F-630B-FE9A989F0661}"/>
              </a:ext>
            </a:extLst>
          </p:cNvPr>
          <p:cNvSpPr>
            <a:spLocks noGrp="1"/>
          </p:cNvSpPr>
          <p:nvPr>
            <p:ph type="title"/>
          </p:nvPr>
        </p:nvSpPr>
        <p:spPr/>
        <p:txBody>
          <a:bodyPr/>
          <a:lstStyle/>
          <a:p>
            <a:r>
              <a:rPr lang="en-US" dirty="0"/>
              <a:t>Inquiry Arc of Learning</a:t>
            </a:r>
          </a:p>
        </p:txBody>
      </p:sp>
      <p:sp>
        <p:nvSpPr>
          <p:cNvPr id="3" name="Slide Number Placeholder 2">
            <a:extLst>
              <a:ext uri="{FF2B5EF4-FFF2-40B4-BE49-F238E27FC236}">
                <a16:creationId xmlns:a16="http://schemas.microsoft.com/office/drawing/2014/main" id="{FB40BC8B-9F3B-0887-8147-E8F02CFF38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pic>
        <p:nvPicPr>
          <p:cNvPr id="7" name="Picture 6" descr="A diagram of a political system&#10;&#10;Description automatically generated">
            <a:extLst>
              <a:ext uri="{FF2B5EF4-FFF2-40B4-BE49-F238E27FC236}">
                <a16:creationId xmlns:a16="http://schemas.microsoft.com/office/drawing/2014/main" id="{4D3050C9-014D-078E-80DE-AA37FF0F749B}"/>
              </a:ext>
            </a:extLst>
          </p:cNvPr>
          <p:cNvPicPr>
            <a:picLocks noChangeAspect="1"/>
          </p:cNvPicPr>
          <p:nvPr/>
        </p:nvPicPr>
        <p:blipFill>
          <a:blip r:embed="rId3"/>
          <a:srcRect r="447"/>
          <a:stretch/>
        </p:blipFill>
        <p:spPr>
          <a:xfrm>
            <a:off x="304800" y="172857"/>
            <a:ext cx="11426283" cy="5715000"/>
          </a:xfrm>
          <a:prstGeom prst="rect">
            <a:avLst/>
          </a:prstGeom>
        </p:spPr>
      </p:pic>
      <p:sp>
        <p:nvSpPr>
          <p:cNvPr id="8" name="Rectangle 7">
            <a:extLst>
              <a:ext uri="{FF2B5EF4-FFF2-40B4-BE49-F238E27FC236}">
                <a16:creationId xmlns:a16="http://schemas.microsoft.com/office/drawing/2014/main" id="{9B24E628-B8A3-7DE9-410C-435831EEF1E0}"/>
              </a:ext>
            </a:extLst>
          </p:cNvPr>
          <p:cNvSpPr/>
          <p:nvPr/>
        </p:nvSpPr>
        <p:spPr>
          <a:xfrm>
            <a:off x="9719988" y="5252224"/>
            <a:ext cx="2011095" cy="701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609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85186"/>
        </a:solidFill>
        <a:effectLst/>
      </p:bgPr>
    </p:bg>
    <p:spTree>
      <p:nvGrpSpPr>
        <p:cNvPr id="1" name="Shape 1174"/>
        <p:cNvGrpSpPr/>
        <p:nvPr/>
      </p:nvGrpSpPr>
      <p:grpSpPr>
        <a:xfrm>
          <a:off x="0" y="0"/>
          <a:ext cx="0" cy="0"/>
          <a:chOff x="0" y="0"/>
          <a:chExt cx="0" cy="0"/>
        </a:xfrm>
      </p:grpSpPr>
      <p:sp>
        <p:nvSpPr>
          <p:cNvPr id="1175" name="Google Shape;1175;p186"/>
          <p:cNvSpPr txBox="1"/>
          <p:nvPr/>
        </p:nvSpPr>
        <p:spPr>
          <a:xfrm>
            <a:off x="678111" y="974298"/>
            <a:ext cx="10835778" cy="5288049"/>
          </a:xfrm>
          <a:prstGeom prst="rect">
            <a:avLst/>
          </a:prstGeom>
          <a:no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 sz="3111" b="1" dirty="0">
                <a:solidFill>
                  <a:schemeClr val="lt1"/>
                </a:solidFill>
                <a:latin typeface="Roboto"/>
                <a:ea typeface="Roboto"/>
                <a:cs typeface="Roboto"/>
                <a:sym typeface="Roboto"/>
              </a:rPr>
              <a:t>Grade 8 Example </a:t>
            </a:r>
            <a:endParaRPr sz="3111" b="1" dirty="0">
              <a:solidFill>
                <a:schemeClr val="lt1"/>
              </a:solidFill>
              <a:latin typeface="Roboto"/>
              <a:ea typeface="Roboto"/>
              <a:cs typeface="Roboto"/>
              <a:sym typeface="Roboto"/>
            </a:endParaRPr>
          </a:p>
          <a:p>
            <a:pPr marL="0" lvl="0" indent="0" algn="l" rtl="0">
              <a:lnSpc>
                <a:spcPct val="100000"/>
              </a:lnSpc>
              <a:spcBef>
                <a:spcPts val="0"/>
              </a:spcBef>
              <a:spcAft>
                <a:spcPts val="0"/>
              </a:spcAft>
              <a:buNone/>
            </a:pPr>
            <a:r>
              <a:rPr lang="en" sz="3111" b="1" dirty="0">
                <a:solidFill>
                  <a:schemeClr val="lt1"/>
                </a:solidFill>
                <a:latin typeface="Roboto"/>
                <a:ea typeface="Roboto"/>
                <a:cs typeface="Roboto"/>
                <a:sym typeface="Roboto"/>
              </a:rPr>
              <a:t>Inquiry Topic 7: Freedom of the Press and News/Media Literacy</a:t>
            </a:r>
            <a:endParaRPr sz="3111" b="1" dirty="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2222" b="1" dirty="0">
              <a:solidFill>
                <a:schemeClr val="lt1"/>
              </a:solidFill>
              <a:latin typeface="Roboto"/>
              <a:ea typeface="Roboto"/>
              <a:cs typeface="Roboto"/>
              <a:sym typeface="Roboto"/>
            </a:endParaRPr>
          </a:p>
          <a:p>
            <a:pPr marL="0" lvl="0" indent="0" algn="l" rtl="0">
              <a:lnSpc>
                <a:spcPct val="100000"/>
              </a:lnSpc>
              <a:spcBef>
                <a:spcPts val="0"/>
              </a:spcBef>
              <a:spcAft>
                <a:spcPts val="0"/>
              </a:spcAft>
              <a:buNone/>
            </a:pPr>
            <a:r>
              <a:rPr lang="en" sz="2667" b="1" dirty="0">
                <a:solidFill>
                  <a:schemeClr val="lt1"/>
                </a:solidFill>
                <a:latin typeface="Roboto"/>
                <a:ea typeface="Roboto"/>
                <a:cs typeface="Roboto"/>
                <a:sym typeface="Roboto"/>
              </a:rPr>
              <a:t>Compelling Question: </a:t>
            </a:r>
            <a:r>
              <a:rPr lang="en" sz="2667" dirty="0">
                <a:solidFill>
                  <a:schemeClr val="lt1"/>
                </a:solidFill>
                <a:latin typeface="Roboto Light"/>
                <a:ea typeface="Roboto Light"/>
                <a:cs typeface="Roboto Light"/>
                <a:sym typeface="Roboto Light"/>
              </a:rPr>
              <a:t>Does a free press support democracy?</a:t>
            </a:r>
            <a:endParaRPr sz="2667" dirty="0">
              <a:solidFill>
                <a:schemeClr val="lt1"/>
              </a:solidFill>
              <a:latin typeface="Roboto Light"/>
              <a:ea typeface="Roboto Light"/>
              <a:cs typeface="Roboto Light"/>
              <a:sym typeface="Roboto Light"/>
            </a:endParaRPr>
          </a:p>
          <a:p>
            <a:pPr marL="0" lvl="0" indent="0" algn="l" rtl="0">
              <a:lnSpc>
                <a:spcPct val="100000"/>
              </a:lnSpc>
              <a:spcBef>
                <a:spcPts val="741"/>
              </a:spcBef>
              <a:spcAft>
                <a:spcPts val="0"/>
              </a:spcAft>
              <a:buNone/>
            </a:pPr>
            <a:r>
              <a:rPr lang="en" sz="2667" b="1" dirty="0">
                <a:solidFill>
                  <a:schemeClr val="lt1"/>
                </a:solidFill>
                <a:latin typeface="Roboto"/>
                <a:ea typeface="Roboto"/>
                <a:cs typeface="Roboto"/>
                <a:sym typeface="Roboto"/>
              </a:rPr>
              <a:t>Standards</a:t>
            </a:r>
            <a:r>
              <a:rPr lang="en" sz="2667" dirty="0">
                <a:solidFill>
                  <a:schemeClr val="lt1"/>
                </a:solidFill>
                <a:latin typeface="Roboto Light"/>
                <a:ea typeface="Roboto Light"/>
                <a:cs typeface="Roboto Light"/>
                <a:sym typeface="Roboto Light"/>
              </a:rPr>
              <a:t>	</a:t>
            </a:r>
            <a:endParaRPr sz="2667" dirty="0">
              <a:solidFill>
                <a:schemeClr val="lt1"/>
              </a:solidFill>
              <a:latin typeface="Roboto Light"/>
              <a:ea typeface="Roboto Light"/>
              <a:cs typeface="Roboto Light"/>
              <a:sym typeface="Roboto Light"/>
            </a:endParaRPr>
          </a:p>
          <a:p>
            <a:pPr marL="1015944" lvl="0" indent="-338648" algn="l" rtl="0">
              <a:lnSpc>
                <a:spcPct val="100000"/>
              </a:lnSpc>
              <a:spcBef>
                <a:spcPts val="741"/>
              </a:spcBef>
              <a:spcAft>
                <a:spcPts val="0"/>
              </a:spcAft>
              <a:buClr>
                <a:schemeClr val="lt1"/>
              </a:buClr>
              <a:buSzPts val="3600"/>
              <a:buFont typeface="Roboto"/>
              <a:buAutoNum type="arabicPeriod"/>
            </a:pPr>
            <a:r>
              <a:rPr lang="en" sz="2667" b="1" dirty="0">
                <a:solidFill>
                  <a:schemeClr val="lt1"/>
                </a:solidFill>
                <a:latin typeface="Roboto"/>
                <a:ea typeface="Roboto"/>
                <a:cs typeface="Roboto"/>
                <a:sym typeface="Roboto"/>
              </a:rPr>
              <a:t>Civics:</a:t>
            </a:r>
            <a:r>
              <a:rPr lang="en" sz="2667" dirty="0">
                <a:solidFill>
                  <a:schemeClr val="lt1"/>
                </a:solidFill>
                <a:latin typeface="Roboto Light"/>
                <a:ea typeface="Roboto Light"/>
                <a:cs typeface="Roboto Light"/>
                <a:sym typeface="Roboto Light"/>
              </a:rPr>
              <a:t> Understanding the role of media in democratic processes</a:t>
            </a:r>
            <a:endParaRPr sz="2667" dirty="0">
              <a:solidFill>
                <a:schemeClr val="lt1"/>
              </a:solidFill>
              <a:latin typeface="Roboto Light"/>
              <a:ea typeface="Roboto Light"/>
              <a:cs typeface="Roboto Light"/>
              <a:sym typeface="Roboto Light"/>
            </a:endParaRPr>
          </a:p>
          <a:p>
            <a:pPr marL="1015944" lvl="0" indent="-338648" algn="l" rtl="0">
              <a:lnSpc>
                <a:spcPct val="100000"/>
              </a:lnSpc>
              <a:spcBef>
                <a:spcPts val="741"/>
              </a:spcBef>
              <a:spcAft>
                <a:spcPts val="0"/>
              </a:spcAft>
              <a:buClr>
                <a:schemeClr val="lt1"/>
              </a:buClr>
              <a:buSzPts val="3600"/>
              <a:buFont typeface="Roboto"/>
              <a:buAutoNum type="arabicPeriod"/>
            </a:pPr>
            <a:r>
              <a:rPr lang="en" sz="2667" b="1" dirty="0">
                <a:solidFill>
                  <a:schemeClr val="lt1"/>
                </a:solidFill>
                <a:latin typeface="Roboto"/>
                <a:ea typeface="Roboto"/>
                <a:cs typeface="Roboto"/>
                <a:sym typeface="Roboto"/>
              </a:rPr>
              <a:t>Economics: </a:t>
            </a:r>
            <a:r>
              <a:rPr lang="en" sz="2667" dirty="0">
                <a:solidFill>
                  <a:schemeClr val="lt1"/>
                </a:solidFill>
                <a:latin typeface="Roboto Light"/>
                <a:ea typeface="Roboto Light"/>
                <a:cs typeface="Roboto Light"/>
                <a:sym typeface="Roboto Light"/>
              </a:rPr>
              <a:t>Analyzing the impact of media ownership on information flow</a:t>
            </a:r>
            <a:endParaRPr sz="2667" dirty="0">
              <a:solidFill>
                <a:schemeClr val="lt1"/>
              </a:solidFill>
              <a:latin typeface="Roboto Light"/>
              <a:ea typeface="Roboto Light"/>
              <a:cs typeface="Roboto Light"/>
              <a:sym typeface="Roboto Light"/>
            </a:endParaRPr>
          </a:p>
          <a:p>
            <a:pPr marL="1015944" lvl="0" indent="-338648" algn="l" rtl="0">
              <a:lnSpc>
                <a:spcPct val="100000"/>
              </a:lnSpc>
              <a:spcBef>
                <a:spcPts val="741"/>
              </a:spcBef>
              <a:spcAft>
                <a:spcPts val="0"/>
              </a:spcAft>
              <a:buClr>
                <a:schemeClr val="lt1"/>
              </a:buClr>
              <a:buSzPts val="3600"/>
              <a:buFont typeface="Roboto"/>
              <a:buAutoNum type="arabicPeriod"/>
            </a:pPr>
            <a:r>
              <a:rPr lang="en" sz="2667" b="1" dirty="0">
                <a:solidFill>
                  <a:schemeClr val="lt1"/>
                </a:solidFill>
                <a:latin typeface="Roboto"/>
                <a:ea typeface="Roboto"/>
                <a:cs typeface="Roboto"/>
                <a:sym typeface="Roboto"/>
              </a:rPr>
              <a:t>Geography:</a:t>
            </a:r>
            <a:r>
              <a:rPr lang="en" sz="2667" dirty="0">
                <a:solidFill>
                  <a:schemeClr val="lt1"/>
                </a:solidFill>
                <a:latin typeface="Roboto Light"/>
                <a:ea typeface="Roboto Light"/>
                <a:cs typeface="Roboto Light"/>
                <a:sym typeface="Roboto Light"/>
              </a:rPr>
              <a:t> Investigating global perspectives on press freedom</a:t>
            </a:r>
            <a:endParaRPr sz="2667" dirty="0">
              <a:solidFill>
                <a:schemeClr val="lt1"/>
              </a:solidFill>
              <a:latin typeface="Roboto Light"/>
              <a:ea typeface="Roboto Light"/>
              <a:cs typeface="Roboto Light"/>
              <a:sym typeface="Roboto Light"/>
            </a:endParaRPr>
          </a:p>
          <a:p>
            <a:pPr marL="1015944" lvl="0" indent="-338648" algn="l" rtl="0">
              <a:lnSpc>
                <a:spcPct val="100000"/>
              </a:lnSpc>
              <a:spcBef>
                <a:spcPts val="741"/>
              </a:spcBef>
              <a:spcAft>
                <a:spcPts val="0"/>
              </a:spcAft>
              <a:buClr>
                <a:schemeClr val="lt1"/>
              </a:buClr>
              <a:buSzPts val="3600"/>
              <a:buFont typeface="Roboto"/>
              <a:buAutoNum type="arabicPeriod"/>
            </a:pPr>
            <a:r>
              <a:rPr lang="en" sz="2667" b="1" dirty="0">
                <a:solidFill>
                  <a:schemeClr val="lt1"/>
                </a:solidFill>
                <a:latin typeface="Roboto"/>
                <a:ea typeface="Roboto"/>
                <a:cs typeface="Roboto"/>
                <a:sym typeface="Roboto"/>
              </a:rPr>
              <a:t>History: </a:t>
            </a:r>
            <a:r>
              <a:rPr lang="en" sz="2667" dirty="0">
                <a:solidFill>
                  <a:schemeClr val="lt1"/>
                </a:solidFill>
                <a:latin typeface="Roboto Light"/>
                <a:ea typeface="Roboto Light"/>
                <a:cs typeface="Roboto Light"/>
                <a:sym typeface="Roboto Light"/>
              </a:rPr>
              <a:t>Tracing the evolution of press freedom over time</a:t>
            </a:r>
            <a:endParaRPr sz="2667" dirty="0">
              <a:solidFill>
                <a:schemeClr val="lt1"/>
              </a:solidFill>
              <a:latin typeface="Roboto Light"/>
              <a:ea typeface="Roboto Light"/>
              <a:cs typeface="Roboto Light"/>
              <a:sym typeface="Roboto Light"/>
            </a:endParaRPr>
          </a:p>
        </p:txBody>
      </p:sp>
    </p:spTree>
    <p:extLst>
      <p:ext uri="{BB962C8B-B14F-4D97-AF65-F5344CB8AC3E}">
        <p14:creationId xmlns:p14="http://schemas.microsoft.com/office/powerpoint/2010/main" val="370023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grpSp>
        <p:nvGrpSpPr>
          <p:cNvPr id="1180" name="Google Shape;1180;p187"/>
          <p:cNvGrpSpPr/>
          <p:nvPr/>
        </p:nvGrpSpPr>
        <p:grpSpPr>
          <a:xfrm>
            <a:off x="-27" y="678163"/>
            <a:ext cx="5874464" cy="2776602"/>
            <a:chOff x="8490915" y="1305650"/>
            <a:chExt cx="7120882" cy="3139637"/>
          </a:xfrm>
        </p:grpSpPr>
        <p:pic>
          <p:nvPicPr>
            <p:cNvPr id="1181" name="Google Shape;1181;p187"/>
            <p:cNvPicPr preferRelativeResize="0"/>
            <p:nvPr/>
          </p:nvPicPr>
          <p:blipFill rotWithShape="1">
            <a:blip r:embed="rId3">
              <a:alphaModFix amt="35000"/>
            </a:blip>
            <a:srcRect b="31628"/>
            <a:stretch/>
          </p:blipFill>
          <p:spPr>
            <a:xfrm>
              <a:off x="8490915" y="1706612"/>
              <a:ext cx="7120882" cy="2738675"/>
            </a:xfrm>
            <a:prstGeom prst="rect">
              <a:avLst/>
            </a:prstGeom>
            <a:noFill/>
            <a:ln>
              <a:noFill/>
            </a:ln>
          </p:spPr>
        </p:pic>
        <p:pic>
          <p:nvPicPr>
            <p:cNvPr id="1182" name="Google Shape;1182;p187"/>
            <p:cNvPicPr preferRelativeResize="0"/>
            <p:nvPr/>
          </p:nvPicPr>
          <p:blipFill rotWithShape="1">
            <a:blip r:embed="rId4">
              <a:alphaModFix/>
            </a:blip>
            <a:srcRect l="50573" t="-9936" r="25159" b="62187"/>
            <a:stretch/>
          </p:blipFill>
          <p:spPr>
            <a:xfrm>
              <a:off x="12092350" y="1305650"/>
              <a:ext cx="1761600" cy="1941300"/>
            </a:xfrm>
            <a:prstGeom prst="roundRect">
              <a:avLst>
                <a:gd name="adj" fmla="val 37033"/>
              </a:avLst>
            </a:prstGeom>
            <a:noFill/>
            <a:ln>
              <a:noFill/>
            </a:ln>
          </p:spPr>
        </p:pic>
        <p:sp>
          <p:nvSpPr>
            <p:cNvPr id="1183" name="Google Shape;1183;p187"/>
            <p:cNvSpPr/>
            <p:nvPr/>
          </p:nvSpPr>
          <p:spPr>
            <a:xfrm>
              <a:off x="12175377" y="2876900"/>
              <a:ext cx="456600" cy="80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grpSp>
      <p:sp>
        <p:nvSpPr>
          <p:cNvPr id="1184" name="Google Shape;1184;p187"/>
          <p:cNvSpPr txBox="1"/>
          <p:nvPr/>
        </p:nvSpPr>
        <p:spPr>
          <a:xfrm>
            <a:off x="5632481" y="380889"/>
            <a:ext cx="6559556" cy="6096000"/>
          </a:xfrm>
          <a:prstGeom prst="rect">
            <a:avLst/>
          </a:prstGeom>
          <a:solidFill>
            <a:schemeClr val="accent1"/>
          </a:solidFill>
          <a:ln>
            <a:noFill/>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211655" lvl="0" indent="0" algn="l" rtl="0">
              <a:lnSpc>
                <a:spcPct val="100000"/>
              </a:lnSpc>
              <a:spcBef>
                <a:spcPts val="0"/>
              </a:spcBef>
              <a:spcAft>
                <a:spcPts val="0"/>
              </a:spcAft>
              <a:buNone/>
            </a:pPr>
            <a:r>
              <a:rPr lang="en" sz="3555" b="1">
                <a:solidFill>
                  <a:schemeClr val="lt1"/>
                </a:solidFill>
                <a:latin typeface="Roboto"/>
                <a:ea typeface="Roboto"/>
                <a:cs typeface="Roboto"/>
                <a:sym typeface="Roboto"/>
              </a:rPr>
              <a:t>Students gather, evaluate, and curate sources, developing &amp; supporting claims with evidence.</a:t>
            </a:r>
            <a:endParaRPr sz="3555" b="1">
              <a:solidFill>
                <a:schemeClr val="lt1"/>
              </a:solidFill>
              <a:latin typeface="Roboto"/>
              <a:ea typeface="Roboto"/>
              <a:cs typeface="Roboto"/>
              <a:sym typeface="Roboto"/>
            </a:endParaRPr>
          </a:p>
          <a:p>
            <a:pPr marL="1015944" lvl="0" indent="-395089" algn="l" rtl="0">
              <a:lnSpc>
                <a:spcPct val="115000"/>
              </a:lnSpc>
              <a:spcBef>
                <a:spcPts val="889"/>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Credibility</a:t>
            </a:r>
            <a:endParaRPr sz="3555">
              <a:solidFill>
                <a:schemeClr val="lt1"/>
              </a:solidFill>
              <a:latin typeface="Roboto Light"/>
              <a:ea typeface="Roboto Light"/>
              <a:cs typeface="Roboto Light"/>
              <a:sym typeface="Roboto Light"/>
            </a:endParaRPr>
          </a:p>
          <a:p>
            <a:pPr marL="101594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Bias</a:t>
            </a:r>
            <a:endParaRPr sz="3555">
              <a:solidFill>
                <a:schemeClr val="lt1"/>
              </a:solidFill>
              <a:latin typeface="Roboto Light"/>
              <a:ea typeface="Roboto Light"/>
              <a:cs typeface="Roboto Light"/>
              <a:sym typeface="Roboto Light"/>
            </a:endParaRPr>
          </a:p>
          <a:p>
            <a:pPr marL="101594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Perspective</a:t>
            </a:r>
            <a:endParaRPr sz="3555" b="1">
              <a:solidFill>
                <a:schemeClr val="lt1"/>
              </a:solidFill>
              <a:latin typeface="Roboto"/>
              <a:ea typeface="Roboto"/>
              <a:cs typeface="Roboto"/>
              <a:sym typeface="Roboto"/>
            </a:endParaRPr>
          </a:p>
        </p:txBody>
      </p:sp>
      <p:sp>
        <p:nvSpPr>
          <p:cNvPr id="1185" name="Google Shape;1185;p187"/>
          <p:cNvSpPr txBox="1"/>
          <p:nvPr/>
        </p:nvSpPr>
        <p:spPr>
          <a:xfrm>
            <a:off x="96648" y="3288752"/>
            <a:ext cx="5439111" cy="1484828"/>
          </a:xfrm>
          <a:prstGeom prst="rect">
            <a:avLst/>
          </a:prstGeom>
          <a:no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741"/>
              </a:spcAft>
              <a:buNone/>
            </a:pPr>
            <a:r>
              <a:rPr lang="en" sz="3555">
                <a:solidFill>
                  <a:schemeClr val="accent1"/>
                </a:solidFill>
                <a:latin typeface="Roboto Medium"/>
                <a:ea typeface="Roboto Medium"/>
                <a:cs typeface="Roboto Medium"/>
                <a:sym typeface="Roboto Medium"/>
              </a:rPr>
              <a:t>The Inquiry Arc: Dimension 3 </a:t>
            </a:r>
            <a:endParaRPr sz="800">
              <a:solidFill>
                <a:schemeClr val="accent1"/>
              </a:solidFill>
            </a:endParaRPr>
          </a:p>
        </p:txBody>
      </p:sp>
    </p:spTree>
    <p:extLst>
      <p:ext uri="{BB962C8B-B14F-4D97-AF65-F5344CB8AC3E}">
        <p14:creationId xmlns:p14="http://schemas.microsoft.com/office/powerpoint/2010/main" val="299362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CAE8-19FA-57FC-EB3C-E3832689DB17}"/>
              </a:ext>
            </a:extLst>
          </p:cNvPr>
          <p:cNvSpPr>
            <a:spLocks noGrp="1"/>
          </p:cNvSpPr>
          <p:nvPr>
            <p:ph type="title"/>
          </p:nvPr>
        </p:nvSpPr>
        <p:spPr/>
        <p:txBody>
          <a:bodyPr/>
          <a:lstStyle/>
          <a:p>
            <a:r>
              <a:rPr lang="en-US" dirty="0"/>
              <a:t>Acknowledgements</a:t>
            </a:r>
          </a:p>
        </p:txBody>
      </p:sp>
      <p:sp>
        <p:nvSpPr>
          <p:cNvPr id="3" name="Slide Number Placeholder 2">
            <a:extLst>
              <a:ext uri="{FF2B5EF4-FFF2-40B4-BE49-F238E27FC236}">
                <a16:creationId xmlns:a16="http://schemas.microsoft.com/office/drawing/2014/main" id="{4EE1A221-490F-66B9-AF27-38888AF8BA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pic>
        <p:nvPicPr>
          <p:cNvPr id="6" name="Picture 5">
            <a:extLst>
              <a:ext uri="{FF2B5EF4-FFF2-40B4-BE49-F238E27FC236}">
                <a16:creationId xmlns:a16="http://schemas.microsoft.com/office/drawing/2014/main" id="{5D88C395-3769-FFDE-DBD5-220E67A5D4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3369" y="1491552"/>
            <a:ext cx="6696811" cy="1082836"/>
          </a:xfrm>
          <a:prstGeom prst="rect">
            <a:avLst/>
          </a:prstGeom>
          <a:noFill/>
          <a:ln>
            <a:noFill/>
          </a:ln>
        </p:spPr>
      </p:pic>
      <p:pic>
        <p:nvPicPr>
          <p:cNvPr id="7" name="image11.png">
            <a:extLst>
              <a:ext uri="{FF2B5EF4-FFF2-40B4-BE49-F238E27FC236}">
                <a16:creationId xmlns:a16="http://schemas.microsoft.com/office/drawing/2014/main" id="{B88AEF8B-87C1-1336-548B-9E01BB2B88B4}"/>
              </a:ext>
            </a:extLst>
          </p:cNvPr>
          <p:cNvPicPr/>
          <p:nvPr/>
        </p:nvPicPr>
        <p:blipFill>
          <a:blip r:embed="rId4"/>
          <a:srcRect r="6891"/>
          <a:stretch>
            <a:fillRect/>
          </a:stretch>
        </p:blipFill>
        <p:spPr>
          <a:xfrm>
            <a:off x="3491743" y="3191352"/>
            <a:ext cx="4800062" cy="1389746"/>
          </a:xfrm>
          <a:prstGeom prst="rect">
            <a:avLst/>
          </a:prstGeom>
          <a:ln/>
        </p:spPr>
      </p:pic>
    </p:spTree>
    <p:extLst>
      <p:ext uri="{BB962C8B-B14F-4D97-AF65-F5344CB8AC3E}">
        <p14:creationId xmlns:p14="http://schemas.microsoft.com/office/powerpoint/2010/main" val="3687171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88"/>
          <p:cNvSpPr txBox="1"/>
          <p:nvPr/>
        </p:nvSpPr>
        <p:spPr>
          <a:xfrm>
            <a:off x="96648" y="3288752"/>
            <a:ext cx="5439111" cy="1484828"/>
          </a:xfrm>
          <a:prstGeom prst="rect">
            <a:avLst/>
          </a:prstGeom>
          <a:no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741"/>
              </a:spcAft>
              <a:buNone/>
            </a:pPr>
            <a:r>
              <a:rPr lang="en" sz="3555">
                <a:solidFill>
                  <a:schemeClr val="accent1"/>
                </a:solidFill>
                <a:latin typeface="Roboto Medium"/>
                <a:ea typeface="Roboto Medium"/>
                <a:cs typeface="Roboto Medium"/>
                <a:sym typeface="Roboto Medium"/>
              </a:rPr>
              <a:t>The Inquiry Arc: Dimension 4 </a:t>
            </a:r>
            <a:endParaRPr sz="800">
              <a:solidFill>
                <a:schemeClr val="accent1"/>
              </a:solidFill>
            </a:endParaRPr>
          </a:p>
        </p:txBody>
      </p:sp>
      <p:grpSp>
        <p:nvGrpSpPr>
          <p:cNvPr id="1191" name="Google Shape;1191;p188"/>
          <p:cNvGrpSpPr/>
          <p:nvPr/>
        </p:nvGrpSpPr>
        <p:grpSpPr>
          <a:xfrm>
            <a:off x="-86722" y="971088"/>
            <a:ext cx="5874464" cy="2484688"/>
            <a:chOff x="8328463" y="4620687"/>
            <a:chExt cx="7120882" cy="2738675"/>
          </a:xfrm>
        </p:grpSpPr>
        <p:pic>
          <p:nvPicPr>
            <p:cNvPr id="1192" name="Google Shape;1192;p188"/>
            <p:cNvPicPr preferRelativeResize="0"/>
            <p:nvPr/>
          </p:nvPicPr>
          <p:blipFill rotWithShape="1">
            <a:blip r:embed="rId3">
              <a:alphaModFix amt="35000"/>
            </a:blip>
            <a:srcRect b="31628"/>
            <a:stretch/>
          </p:blipFill>
          <p:spPr>
            <a:xfrm>
              <a:off x="8328463" y="4620687"/>
              <a:ext cx="7120882" cy="2738675"/>
            </a:xfrm>
            <a:prstGeom prst="rect">
              <a:avLst/>
            </a:prstGeom>
            <a:noFill/>
            <a:ln>
              <a:noFill/>
            </a:ln>
          </p:spPr>
        </p:pic>
        <p:pic>
          <p:nvPicPr>
            <p:cNvPr id="1193" name="Google Shape;1193;p188"/>
            <p:cNvPicPr preferRelativeResize="0"/>
            <p:nvPr/>
          </p:nvPicPr>
          <p:blipFill rotWithShape="1">
            <a:blip r:embed="rId4">
              <a:alphaModFix/>
            </a:blip>
            <a:srcRect l="70068" t="18055" r="3687" b="36047"/>
            <a:stretch/>
          </p:blipFill>
          <p:spPr>
            <a:xfrm>
              <a:off x="13331884" y="5336471"/>
              <a:ext cx="1905000" cy="1866000"/>
            </a:xfrm>
            <a:prstGeom prst="roundRect">
              <a:avLst>
                <a:gd name="adj" fmla="val 35079"/>
              </a:avLst>
            </a:prstGeom>
            <a:noFill/>
            <a:ln>
              <a:noFill/>
            </a:ln>
          </p:spPr>
        </p:pic>
        <p:sp>
          <p:nvSpPr>
            <p:cNvPr id="1194" name="Google Shape;1194;p188"/>
            <p:cNvSpPr/>
            <p:nvPr/>
          </p:nvSpPr>
          <p:spPr>
            <a:xfrm>
              <a:off x="13353796" y="5590248"/>
              <a:ext cx="261000" cy="278700"/>
            </a:xfrm>
            <a:prstGeom prst="ellipse">
              <a:avLst/>
            </a:prstGeom>
            <a:solidFill>
              <a:srgbClr val="BDE7D6"/>
            </a:solidFill>
            <a:ln w="9525" cap="flat" cmpd="sng">
              <a:solidFill>
                <a:srgbClr val="BDE7D6"/>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sp>
          <p:nvSpPr>
            <p:cNvPr id="1195" name="Google Shape;1195;p188"/>
            <p:cNvSpPr/>
            <p:nvPr/>
          </p:nvSpPr>
          <p:spPr>
            <a:xfrm>
              <a:off x="13513453" y="6872948"/>
              <a:ext cx="456600" cy="40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800">
                <a:latin typeface="Roboto"/>
                <a:ea typeface="Roboto"/>
                <a:cs typeface="Roboto"/>
                <a:sym typeface="Roboto"/>
              </a:endParaRPr>
            </a:p>
          </p:txBody>
        </p:sp>
      </p:grpSp>
      <p:sp>
        <p:nvSpPr>
          <p:cNvPr id="1196" name="Google Shape;1196;p188"/>
          <p:cNvSpPr txBox="1"/>
          <p:nvPr/>
        </p:nvSpPr>
        <p:spPr>
          <a:xfrm>
            <a:off x="5632444" y="381000"/>
            <a:ext cx="6559556" cy="6096000"/>
          </a:xfrm>
          <a:prstGeom prst="rect">
            <a:avLst/>
          </a:prstGeom>
          <a:solidFill>
            <a:schemeClr val="accent1"/>
          </a:solidFill>
          <a:ln>
            <a:noFill/>
          </a:ln>
        </p:spPr>
        <p:txBody>
          <a:bodyPr spcFirstLastPara="1" wrap="square" lIns="67722" tIns="67722" rIns="67722" bIns="6772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211655" lvl="0" indent="0" algn="l" rtl="0">
              <a:lnSpc>
                <a:spcPct val="100000"/>
              </a:lnSpc>
              <a:spcBef>
                <a:spcPts val="0"/>
              </a:spcBef>
              <a:spcAft>
                <a:spcPts val="0"/>
              </a:spcAft>
              <a:buNone/>
            </a:pPr>
            <a:r>
              <a:rPr lang="en" sz="3555" b="1">
                <a:solidFill>
                  <a:schemeClr val="lt1"/>
                </a:solidFill>
                <a:latin typeface="Roboto"/>
                <a:ea typeface="Roboto"/>
                <a:cs typeface="Roboto"/>
                <a:sym typeface="Roboto"/>
              </a:rPr>
              <a:t>Students communicate &amp; critique conclusions in meaningful ways, and take informed action:</a:t>
            </a:r>
            <a:endParaRPr sz="3555" b="1">
              <a:solidFill>
                <a:schemeClr val="lt1"/>
              </a:solidFill>
              <a:latin typeface="Roboto"/>
              <a:ea typeface="Roboto"/>
              <a:cs typeface="Roboto"/>
              <a:sym typeface="Roboto"/>
            </a:endParaRPr>
          </a:p>
          <a:p>
            <a:pPr marL="1015944" lvl="0" indent="-395089" algn="l" rtl="0">
              <a:lnSpc>
                <a:spcPct val="115000"/>
              </a:lnSpc>
              <a:spcBef>
                <a:spcPts val="889"/>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Essays</a:t>
            </a:r>
            <a:endParaRPr sz="3555">
              <a:solidFill>
                <a:schemeClr val="lt1"/>
              </a:solidFill>
              <a:latin typeface="Roboto Light"/>
              <a:ea typeface="Roboto Light"/>
              <a:cs typeface="Roboto Light"/>
              <a:sym typeface="Roboto Light"/>
            </a:endParaRPr>
          </a:p>
          <a:p>
            <a:pPr marL="101594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Presentations</a:t>
            </a:r>
            <a:endParaRPr sz="3555">
              <a:solidFill>
                <a:schemeClr val="lt1"/>
              </a:solidFill>
              <a:latin typeface="Roboto Light"/>
              <a:ea typeface="Roboto Light"/>
              <a:cs typeface="Roboto Light"/>
              <a:sym typeface="Roboto Light"/>
            </a:endParaRPr>
          </a:p>
          <a:p>
            <a:pPr marL="1015944" lvl="0" indent="-395089" algn="l" rtl="0">
              <a:lnSpc>
                <a:spcPct val="115000"/>
              </a:lnSpc>
              <a:spcBef>
                <a:spcPts val="0"/>
              </a:spcBef>
              <a:spcAft>
                <a:spcPts val="0"/>
              </a:spcAft>
              <a:buClr>
                <a:schemeClr val="lt1"/>
              </a:buClr>
              <a:buSzPts val="4800"/>
              <a:buFont typeface="Roboto Light"/>
              <a:buChar char="●"/>
            </a:pPr>
            <a:r>
              <a:rPr lang="en" sz="3555">
                <a:solidFill>
                  <a:schemeClr val="lt1"/>
                </a:solidFill>
                <a:latin typeface="Roboto Light"/>
                <a:ea typeface="Roboto Light"/>
                <a:cs typeface="Roboto Light"/>
                <a:sym typeface="Roboto Light"/>
              </a:rPr>
              <a:t>Policy Proposals</a:t>
            </a:r>
            <a:endParaRPr sz="3555">
              <a:solidFill>
                <a:schemeClr val="lt1"/>
              </a:solidFill>
              <a:latin typeface="Roboto Light"/>
              <a:ea typeface="Roboto Light"/>
              <a:cs typeface="Roboto Light"/>
              <a:sym typeface="Roboto Light"/>
            </a:endParaRPr>
          </a:p>
          <a:p>
            <a:pPr marL="1015944" lvl="0" indent="-395089" algn="l" rtl="0">
              <a:lnSpc>
                <a:spcPct val="115000"/>
              </a:lnSpc>
              <a:spcBef>
                <a:spcPts val="0"/>
              </a:spcBef>
              <a:spcAft>
                <a:spcPts val="0"/>
              </a:spcAft>
              <a:buClr>
                <a:schemeClr val="lt1"/>
              </a:buClr>
              <a:buSzPts val="4800"/>
              <a:buFont typeface="Roboto"/>
              <a:buChar char="●"/>
            </a:pPr>
            <a:r>
              <a:rPr lang="en" sz="3555">
                <a:solidFill>
                  <a:schemeClr val="lt1"/>
                </a:solidFill>
                <a:latin typeface="Roboto Light"/>
                <a:ea typeface="Roboto Light"/>
                <a:cs typeface="Roboto Light"/>
                <a:sym typeface="Roboto Light"/>
              </a:rPr>
              <a:t>Civic Action</a:t>
            </a:r>
            <a:endParaRPr sz="3555" b="1">
              <a:solidFill>
                <a:schemeClr val="lt1"/>
              </a:solidFill>
              <a:latin typeface="Roboto"/>
              <a:ea typeface="Roboto"/>
              <a:cs typeface="Roboto"/>
              <a:sym typeface="Roboto"/>
            </a:endParaRPr>
          </a:p>
        </p:txBody>
      </p:sp>
    </p:spTree>
    <p:extLst>
      <p:ext uri="{BB962C8B-B14F-4D97-AF65-F5344CB8AC3E}">
        <p14:creationId xmlns:p14="http://schemas.microsoft.com/office/powerpoint/2010/main" val="55716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DEFFB-D216-BC0C-025B-2F99D1EFF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4A66D-8E1A-13A8-95AD-50C6E5B7E582}"/>
              </a:ext>
            </a:extLst>
          </p:cNvPr>
          <p:cNvSpPr>
            <a:spLocks noGrp="1"/>
          </p:cNvSpPr>
          <p:nvPr>
            <p:ph type="title"/>
          </p:nvPr>
        </p:nvSpPr>
        <p:spPr/>
        <p:txBody>
          <a:bodyPr/>
          <a:lstStyle/>
          <a:p>
            <a:r>
              <a:rPr lang="en-US" sz="3200"/>
              <a:t>Core Practice 1: Learn through Inquiry and the Inquiry Arc</a:t>
            </a:r>
            <a:endParaRPr lang="en-US" sz="3200" dirty="0"/>
          </a:p>
        </p:txBody>
      </p:sp>
      <p:sp>
        <p:nvSpPr>
          <p:cNvPr id="3" name="Slide Number Placeholder 2">
            <a:extLst>
              <a:ext uri="{FF2B5EF4-FFF2-40B4-BE49-F238E27FC236}">
                <a16:creationId xmlns:a16="http://schemas.microsoft.com/office/drawing/2014/main" id="{BC2A5E3C-EA3D-C89B-094D-0BD893D5C3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
        <p:nvSpPr>
          <p:cNvPr id="4" name="Text Placeholder 3">
            <a:extLst>
              <a:ext uri="{FF2B5EF4-FFF2-40B4-BE49-F238E27FC236}">
                <a16:creationId xmlns:a16="http://schemas.microsoft.com/office/drawing/2014/main" id="{65E44052-1FAD-F14E-75D9-8081BCD53F4A}"/>
              </a:ext>
            </a:extLst>
          </p:cNvPr>
          <p:cNvSpPr>
            <a:spLocks noGrp="1"/>
          </p:cNvSpPr>
          <p:nvPr>
            <p:ph type="body" idx="1"/>
          </p:nvPr>
        </p:nvSpPr>
        <p:spPr/>
        <p:txBody>
          <a:bodyPr/>
          <a:lstStyle/>
          <a:p>
            <a:r>
              <a:rPr lang="en-US" sz="2800">
                <a:solidFill>
                  <a:schemeClr val="accent2">
                    <a:lumMod val="60000"/>
                    <a:lumOff val="40000"/>
                  </a:schemeClr>
                </a:solidFill>
              </a:rPr>
              <a:t>Scaffolding Inquiry</a:t>
            </a:r>
            <a:endParaRPr lang="en-US" sz="2800" dirty="0">
              <a:solidFill>
                <a:schemeClr val="accent2">
                  <a:lumMod val="60000"/>
                  <a:lumOff val="40000"/>
                </a:schemeClr>
              </a:solidFill>
            </a:endParaRPr>
          </a:p>
        </p:txBody>
      </p:sp>
      <p:sp>
        <p:nvSpPr>
          <p:cNvPr id="5" name="Text Placeholder 4">
            <a:extLst>
              <a:ext uri="{FF2B5EF4-FFF2-40B4-BE49-F238E27FC236}">
                <a16:creationId xmlns:a16="http://schemas.microsoft.com/office/drawing/2014/main" id="{FA30D1F3-AFC1-26F5-99D5-CF7AE56038AD}"/>
              </a:ext>
            </a:extLst>
          </p:cNvPr>
          <p:cNvSpPr>
            <a:spLocks noGrp="1"/>
          </p:cNvSpPr>
          <p:nvPr>
            <p:ph type="body" idx="2"/>
          </p:nvPr>
        </p:nvSpPr>
        <p:spPr>
          <a:xfrm>
            <a:off x="304800" y="1749026"/>
            <a:ext cx="4517571" cy="3705226"/>
          </a:xfrm>
        </p:spPr>
        <p:txBody>
          <a:bodyPr/>
          <a:lstStyle/>
          <a:p>
            <a:pPr>
              <a:lnSpc>
                <a:spcPct val="100000"/>
              </a:lnSpc>
              <a:spcAft>
                <a:spcPts val="1200"/>
              </a:spcAft>
              <a:buSzPct val="150000"/>
            </a:pPr>
            <a:r>
              <a:rPr lang="en-US" sz="2400" dirty="0">
                <a:solidFill>
                  <a:schemeClr val="tx1"/>
                </a:solidFill>
              </a:rPr>
              <a:t>Meet students where they are</a:t>
            </a:r>
          </a:p>
          <a:p>
            <a:pPr>
              <a:lnSpc>
                <a:spcPct val="100000"/>
              </a:lnSpc>
              <a:spcAft>
                <a:spcPts val="1200"/>
              </a:spcAft>
              <a:buSzPct val="150000"/>
            </a:pPr>
            <a:r>
              <a:rPr lang="en-US" sz="2400" dirty="0">
                <a:solidFill>
                  <a:schemeClr val="tx1"/>
                </a:solidFill>
              </a:rPr>
              <a:t>Scaffold learning appropriately</a:t>
            </a:r>
          </a:p>
          <a:p>
            <a:pPr>
              <a:lnSpc>
                <a:spcPct val="100000"/>
              </a:lnSpc>
              <a:spcAft>
                <a:spcPts val="1200"/>
              </a:spcAft>
              <a:buSzPct val="150000"/>
            </a:pPr>
            <a:r>
              <a:rPr lang="en-US" sz="2400" dirty="0">
                <a:solidFill>
                  <a:schemeClr val="tx1"/>
                </a:solidFill>
              </a:rPr>
              <a:t>Encourage progression towards independence</a:t>
            </a:r>
          </a:p>
          <a:p>
            <a:pPr>
              <a:lnSpc>
                <a:spcPct val="100000"/>
              </a:lnSpc>
              <a:spcAft>
                <a:spcPts val="1200"/>
              </a:spcAft>
              <a:buSzPct val="150000"/>
            </a:pPr>
            <a:r>
              <a:rPr lang="en-US" sz="2400" dirty="0">
                <a:solidFill>
                  <a:schemeClr val="tx1"/>
                </a:solidFill>
              </a:rPr>
              <a:t>Goal: students “swim” on their own</a:t>
            </a:r>
          </a:p>
          <a:p>
            <a:pPr marL="114300" indent="0">
              <a:buSzPct val="150000"/>
              <a:buNone/>
            </a:pPr>
            <a:endParaRPr lang="en-US" sz="2400" dirty="0">
              <a:solidFill>
                <a:schemeClr val="tx1"/>
              </a:solidFill>
            </a:endParaRPr>
          </a:p>
        </p:txBody>
      </p:sp>
      <p:pic>
        <p:nvPicPr>
          <p:cNvPr id="6" name="Google Shape;1248;p196">
            <a:extLst>
              <a:ext uri="{FF2B5EF4-FFF2-40B4-BE49-F238E27FC236}">
                <a16:creationId xmlns:a16="http://schemas.microsoft.com/office/drawing/2014/main" id="{EBAC276B-3794-60FE-35BE-D2ECDF37EB65}"/>
              </a:ext>
            </a:extLst>
          </p:cNvPr>
          <p:cNvPicPr preferRelativeResize="0"/>
          <p:nvPr/>
        </p:nvPicPr>
        <p:blipFill>
          <a:blip r:embed="rId3">
            <a:alphaModFix/>
          </a:blip>
          <a:stretch>
            <a:fillRect/>
          </a:stretch>
        </p:blipFill>
        <p:spPr>
          <a:xfrm>
            <a:off x="5164252" y="874588"/>
            <a:ext cx="6276633" cy="4796869"/>
          </a:xfrm>
          <a:prstGeom prst="rect">
            <a:avLst/>
          </a:prstGeom>
          <a:noFill/>
          <a:ln w="28575" cap="flat" cmpd="sng">
            <a:solidFill>
              <a:srgbClr val="595959"/>
            </a:solidFill>
            <a:prstDash val="solid"/>
            <a:round/>
            <a:headEnd type="none" w="sm" len="sm"/>
            <a:tailEnd type="none" w="sm" len="sm"/>
          </a:ln>
        </p:spPr>
      </p:pic>
      <p:sp>
        <p:nvSpPr>
          <p:cNvPr id="7" name="Google Shape;1249;p196">
            <a:extLst>
              <a:ext uri="{FF2B5EF4-FFF2-40B4-BE49-F238E27FC236}">
                <a16:creationId xmlns:a16="http://schemas.microsoft.com/office/drawing/2014/main" id="{8075AD89-B07F-5344-5253-DCE8EFA36A35}"/>
              </a:ext>
            </a:extLst>
          </p:cNvPr>
          <p:cNvSpPr txBox="1"/>
          <p:nvPr/>
        </p:nvSpPr>
        <p:spPr>
          <a:xfrm>
            <a:off x="6561371" y="5724500"/>
            <a:ext cx="5968889" cy="306044"/>
          </a:xfrm>
          <a:prstGeom prst="rect">
            <a:avLst/>
          </a:prstGeom>
          <a:noFill/>
          <a:ln>
            <a:noFill/>
          </a:ln>
        </p:spPr>
        <p:txBody>
          <a:bodyPr spcFirstLastPara="1" wrap="square" lIns="67722" tIns="67722" rIns="67722" bIns="6772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8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100" dirty="0">
                <a:solidFill>
                  <a:schemeClr val="dk1"/>
                </a:solidFill>
                <a:latin typeface="Roboto Light"/>
                <a:ea typeface="Roboto Light"/>
                <a:cs typeface="Roboto Light"/>
                <a:sym typeface="Roboto Light"/>
              </a:rPr>
              <a:t>Image adapted from Trevor MacKenzie’s </a:t>
            </a:r>
            <a:r>
              <a:rPr lang="en" sz="1100" u="sng" dirty="0">
                <a:solidFill>
                  <a:schemeClr val="hlink"/>
                </a:solidFill>
                <a:latin typeface="Roboto Light"/>
                <a:ea typeface="Roboto Light"/>
                <a:cs typeface="Roboto Light"/>
                <a:sym typeface="Roboto Light"/>
                <a:hlinkClick r:id="rId4"/>
              </a:rPr>
              <a:t>Types of Student Inquiry sketchnote</a:t>
            </a:r>
            <a:r>
              <a:rPr lang="en" sz="1100" dirty="0">
                <a:solidFill>
                  <a:schemeClr val="dk1"/>
                </a:solidFill>
                <a:latin typeface="Roboto Light"/>
                <a:ea typeface="Roboto Light"/>
                <a:cs typeface="Roboto Light"/>
                <a:sym typeface="Roboto Light"/>
              </a:rPr>
              <a:t>. </a:t>
            </a:r>
            <a:endParaRPr sz="1100" dirty="0">
              <a:latin typeface="Roboto Light"/>
              <a:ea typeface="Roboto Light"/>
              <a:cs typeface="Roboto Light"/>
              <a:sym typeface="Roboto Light"/>
            </a:endParaRPr>
          </a:p>
        </p:txBody>
      </p:sp>
    </p:spTree>
    <p:extLst>
      <p:ext uri="{BB962C8B-B14F-4D97-AF65-F5344CB8AC3E}">
        <p14:creationId xmlns:p14="http://schemas.microsoft.com/office/powerpoint/2010/main" val="346755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F9E3A-BE12-5658-EE9A-FA4B7DE9B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ACF34-703A-2676-EE80-EF481E8F462B}"/>
              </a:ext>
            </a:extLst>
          </p:cNvPr>
          <p:cNvSpPr>
            <a:spLocks noGrp="1"/>
          </p:cNvSpPr>
          <p:nvPr>
            <p:ph type="title"/>
          </p:nvPr>
        </p:nvSpPr>
        <p:spPr/>
        <p:txBody>
          <a:bodyPr/>
          <a:lstStyle/>
          <a:p>
            <a:r>
              <a:rPr lang="en-US" dirty="0"/>
              <a:t>Core Practice 2</a:t>
            </a:r>
          </a:p>
        </p:txBody>
      </p:sp>
      <p:sp>
        <p:nvSpPr>
          <p:cNvPr id="3" name="Text Placeholder 2">
            <a:extLst>
              <a:ext uri="{FF2B5EF4-FFF2-40B4-BE49-F238E27FC236}">
                <a16:creationId xmlns:a16="http://schemas.microsoft.com/office/drawing/2014/main" id="{3AAFD124-0F8A-2CA5-BFBA-A9C28ED06F34}"/>
              </a:ext>
            </a:extLst>
          </p:cNvPr>
          <p:cNvSpPr>
            <a:spLocks noGrp="1"/>
          </p:cNvSpPr>
          <p:nvPr>
            <p:ph type="body" idx="1"/>
          </p:nvPr>
        </p:nvSpPr>
        <p:spPr>
          <a:xfrm>
            <a:off x="2498035" y="3562517"/>
            <a:ext cx="7195930" cy="1581912"/>
          </a:xfrm>
        </p:spPr>
        <p:txBody>
          <a:bodyPr/>
          <a:lstStyle/>
          <a:p>
            <a:pPr marL="0"/>
            <a:r>
              <a:rPr lang="en-US" dirty="0"/>
              <a:t>Nurture Voice and Inclusive Culture</a:t>
            </a:r>
          </a:p>
        </p:txBody>
      </p:sp>
    </p:spTree>
    <p:extLst>
      <p:ext uri="{BB962C8B-B14F-4D97-AF65-F5344CB8AC3E}">
        <p14:creationId xmlns:p14="http://schemas.microsoft.com/office/powerpoint/2010/main" val="237415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C601-5BDA-D783-6AF1-71ADB6198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A9438-EF7B-6592-22E5-ABB40C6A4CD8}"/>
              </a:ext>
            </a:extLst>
          </p:cNvPr>
          <p:cNvSpPr>
            <a:spLocks noGrp="1"/>
          </p:cNvSpPr>
          <p:nvPr>
            <p:ph type="title"/>
          </p:nvPr>
        </p:nvSpPr>
        <p:spPr/>
        <p:txBody>
          <a:bodyPr/>
          <a:lstStyle/>
          <a:p>
            <a:r>
              <a:rPr lang="en-US" sz="3200" dirty="0"/>
              <a:t>Core Practice 2: Nurture Voice and Inclusive Culture</a:t>
            </a:r>
          </a:p>
        </p:txBody>
      </p:sp>
      <p:sp>
        <p:nvSpPr>
          <p:cNvPr id="3" name="Slide Number Placeholder 2">
            <a:extLst>
              <a:ext uri="{FF2B5EF4-FFF2-40B4-BE49-F238E27FC236}">
                <a16:creationId xmlns:a16="http://schemas.microsoft.com/office/drawing/2014/main" id="{6BFD6135-24AF-B03E-3953-F66CDA2D94B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33</a:t>
            </a:fld>
            <a:endParaRPr lang="en-US"/>
          </a:p>
        </p:txBody>
      </p:sp>
      <p:sp>
        <p:nvSpPr>
          <p:cNvPr id="5" name="Text Placeholder 4">
            <a:extLst>
              <a:ext uri="{FF2B5EF4-FFF2-40B4-BE49-F238E27FC236}">
                <a16:creationId xmlns:a16="http://schemas.microsoft.com/office/drawing/2014/main" id="{8BC370E2-018F-B12C-AB2D-0837FAB48242}"/>
              </a:ext>
            </a:extLst>
          </p:cNvPr>
          <p:cNvSpPr>
            <a:spLocks noGrp="1"/>
          </p:cNvSpPr>
          <p:nvPr>
            <p:ph type="body" idx="2"/>
          </p:nvPr>
        </p:nvSpPr>
        <p:spPr>
          <a:xfrm>
            <a:off x="304800" y="1072820"/>
            <a:ext cx="11582400" cy="3705226"/>
          </a:xfrm>
        </p:spPr>
        <p:txBody>
          <a:bodyPr/>
          <a:lstStyle/>
          <a:p>
            <a:pPr>
              <a:lnSpc>
                <a:spcPct val="100000"/>
              </a:lnSpc>
              <a:spcAft>
                <a:spcPts val="1200"/>
              </a:spcAft>
              <a:buSzPct val="150000"/>
            </a:pPr>
            <a:r>
              <a:rPr lang="en-US" sz="2400" dirty="0">
                <a:solidFill>
                  <a:schemeClr val="tx1"/>
                </a:solidFill>
              </a:rPr>
              <a:t>To create meaningful learning experiences that resonate with learners, teachers should prioritize understanding their students' backgrounds, interests, and cultures.</a:t>
            </a:r>
          </a:p>
          <a:p>
            <a:pPr>
              <a:lnSpc>
                <a:spcPct val="100000"/>
              </a:lnSpc>
              <a:spcAft>
                <a:spcPts val="1200"/>
              </a:spcAft>
              <a:buSzPct val="150000"/>
            </a:pPr>
            <a:r>
              <a:rPr lang="en-US" sz="2400" dirty="0">
                <a:solidFill>
                  <a:schemeClr val="tx1"/>
                </a:solidFill>
              </a:rPr>
              <a:t>When students see their identities, cultures, and community assets reflected in their learning, they are more likely to feel valued, engaged, and empowered to take action.</a:t>
            </a:r>
          </a:p>
          <a:p>
            <a:pPr>
              <a:lnSpc>
                <a:spcPct val="100000"/>
              </a:lnSpc>
              <a:spcAft>
                <a:spcPts val="1200"/>
              </a:spcAft>
              <a:buSzPct val="150000"/>
            </a:pPr>
            <a:r>
              <a:rPr lang="en-US" sz="2400" dirty="0">
                <a:solidFill>
                  <a:schemeClr val="tx1"/>
                </a:solidFill>
              </a:rPr>
              <a:t>By participating in authentic and public experiences, students draw clear connections from their learning and academic content to their lived experience. They gain experience presenting to authentic audiences, enhancing communication and public speaking skills, and develop a sense of civic responsibility and confidence to contribute to their community and society.</a:t>
            </a:r>
          </a:p>
          <a:p>
            <a:pPr marL="114300" indent="0">
              <a:buSzPct val="150000"/>
              <a:buNone/>
            </a:pPr>
            <a:endParaRPr lang="en-US" sz="2400" dirty="0">
              <a:solidFill>
                <a:schemeClr val="tx1"/>
              </a:solidFill>
            </a:endParaRPr>
          </a:p>
        </p:txBody>
      </p:sp>
    </p:spTree>
    <p:extLst>
      <p:ext uri="{BB962C8B-B14F-4D97-AF65-F5344CB8AC3E}">
        <p14:creationId xmlns:p14="http://schemas.microsoft.com/office/powerpoint/2010/main" val="106423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1156C1-394D-CE2C-40DA-B8F2E970BD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
        <p:nvSpPr>
          <p:cNvPr id="7" name="Title 1">
            <a:extLst>
              <a:ext uri="{FF2B5EF4-FFF2-40B4-BE49-F238E27FC236}">
                <a16:creationId xmlns:a16="http://schemas.microsoft.com/office/drawing/2014/main" id="{3D46F3F3-90F1-6A6D-B2B6-735BDE73F44F}"/>
              </a:ext>
            </a:extLst>
          </p:cNvPr>
          <p:cNvSpPr>
            <a:spLocks noGrp="1"/>
          </p:cNvSpPr>
          <p:nvPr>
            <p:ph type="title"/>
          </p:nvPr>
        </p:nvSpPr>
        <p:spPr>
          <a:xfrm>
            <a:off x="304800" y="173038"/>
            <a:ext cx="11582400" cy="701675"/>
          </a:xfrm>
        </p:spPr>
        <p:txBody>
          <a:bodyPr/>
          <a:lstStyle/>
          <a:p>
            <a:r>
              <a:rPr lang="en-US" sz="3200" dirty="0"/>
              <a:t>Core Practice 2: Nurture Voice and Inclusive Culture</a:t>
            </a:r>
          </a:p>
        </p:txBody>
      </p:sp>
      <p:pic>
        <p:nvPicPr>
          <p:cNvPr id="9" name="Picture 8" descr="A diagram of a variety of components&#10;&#10;Description automatically generated with medium confidence">
            <a:extLst>
              <a:ext uri="{FF2B5EF4-FFF2-40B4-BE49-F238E27FC236}">
                <a16:creationId xmlns:a16="http://schemas.microsoft.com/office/drawing/2014/main" id="{10241F35-4592-C910-D581-441214AFA42D}"/>
              </a:ext>
            </a:extLst>
          </p:cNvPr>
          <p:cNvPicPr>
            <a:picLocks noChangeAspect="1"/>
          </p:cNvPicPr>
          <p:nvPr/>
        </p:nvPicPr>
        <p:blipFill>
          <a:blip r:embed="rId3"/>
          <a:srcRect t="33898" b="12576"/>
          <a:stretch/>
        </p:blipFill>
        <p:spPr>
          <a:xfrm>
            <a:off x="0" y="1844299"/>
            <a:ext cx="12192000" cy="3670765"/>
          </a:xfrm>
          <a:prstGeom prst="rect">
            <a:avLst/>
          </a:prstGeom>
        </p:spPr>
      </p:pic>
    </p:spTree>
    <p:extLst>
      <p:ext uri="{BB962C8B-B14F-4D97-AF65-F5344CB8AC3E}">
        <p14:creationId xmlns:p14="http://schemas.microsoft.com/office/powerpoint/2010/main" val="3022721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5831-4CA3-8D5B-722E-C1970A5D2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21003-1DA8-A24B-E547-ABD2E2FFA6F8}"/>
              </a:ext>
            </a:extLst>
          </p:cNvPr>
          <p:cNvSpPr>
            <a:spLocks noGrp="1"/>
          </p:cNvSpPr>
          <p:nvPr>
            <p:ph type="title"/>
          </p:nvPr>
        </p:nvSpPr>
        <p:spPr/>
        <p:txBody>
          <a:bodyPr/>
          <a:lstStyle/>
          <a:p>
            <a:r>
              <a:rPr lang="en-US" sz="3200" dirty="0"/>
              <a:t>Core Practice 2: Nurture Voice and Inclusive Culture</a:t>
            </a:r>
          </a:p>
        </p:txBody>
      </p:sp>
      <p:sp>
        <p:nvSpPr>
          <p:cNvPr id="3" name="Slide Number Placeholder 2">
            <a:extLst>
              <a:ext uri="{FF2B5EF4-FFF2-40B4-BE49-F238E27FC236}">
                <a16:creationId xmlns:a16="http://schemas.microsoft.com/office/drawing/2014/main" id="{6BEB94E2-D0B1-A6F8-E536-DDB81569D3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35</a:t>
            </a:fld>
            <a:endParaRPr lang="en-US"/>
          </a:p>
        </p:txBody>
      </p:sp>
      <p:sp>
        <p:nvSpPr>
          <p:cNvPr id="5" name="Text Placeholder 4">
            <a:extLst>
              <a:ext uri="{FF2B5EF4-FFF2-40B4-BE49-F238E27FC236}">
                <a16:creationId xmlns:a16="http://schemas.microsoft.com/office/drawing/2014/main" id="{18D7CA13-C62D-61C1-6072-ECD284F5AFA6}"/>
              </a:ext>
            </a:extLst>
          </p:cNvPr>
          <p:cNvSpPr>
            <a:spLocks noGrp="1"/>
          </p:cNvSpPr>
          <p:nvPr>
            <p:ph type="body" idx="2"/>
          </p:nvPr>
        </p:nvSpPr>
        <p:spPr>
          <a:xfrm>
            <a:off x="304800" y="1576387"/>
            <a:ext cx="11582400" cy="2127708"/>
          </a:xfrm>
        </p:spPr>
        <p:txBody>
          <a:bodyPr/>
          <a:lstStyle/>
          <a:p>
            <a:pPr>
              <a:lnSpc>
                <a:spcPct val="100000"/>
              </a:lnSpc>
              <a:spcAft>
                <a:spcPts val="1200"/>
              </a:spcAft>
              <a:buSzPct val="150000"/>
            </a:pPr>
            <a:r>
              <a:rPr lang="en-US" sz="2400" dirty="0">
                <a:solidFill>
                  <a:schemeClr val="tx1"/>
                </a:solidFill>
              </a:rPr>
              <a:t>Creates a safe and respectful environment</a:t>
            </a:r>
          </a:p>
          <a:p>
            <a:pPr>
              <a:lnSpc>
                <a:spcPct val="100000"/>
              </a:lnSpc>
              <a:spcAft>
                <a:spcPts val="1200"/>
              </a:spcAft>
              <a:buSzPct val="150000"/>
            </a:pPr>
            <a:r>
              <a:rPr lang="en-US" sz="2400" dirty="0">
                <a:solidFill>
                  <a:schemeClr val="tx1"/>
                </a:solidFill>
              </a:rPr>
              <a:t>Affirms identities</a:t>
            </a:r>
          </a:p>
          <a:p>
            <a:pPr>
              <a:lnSpc>
                <a:spcPct val="100000"/>
              </a:lnSpc>
              <a:spcAft>
                <a:spcPts val="1200"/>
              </a:spcAft>
              <a:buSzPct val="150000"/>
            </a:pPr>
            <a:r>
              <a:rPr lang="en-US" sz="2400" dirty="0">
                <a:solidFill>
                  <a:schemeClr val="tx1"/>
                </a:solidFill>
              </a:rPr>
              <a:t>Amplifies ideas and experiences</a:t>
            </a:r>
          </a:p>
          <a:p>
            <a:pPr marL="114300" indent="0">
              <a:buSzPct val="150000"/>
              <a:buNone/>
            </a:pPr>
            <a:endParaRPr lang="en-US" sz="2400" dirty="0">
              <a:solidFill>
                <a:schemeClr val="tx1"/>
              </a:solidFill>
            </a:endParaRPr>
          </a:p>
        </p:txBody>
      </p:sp>
      <p:sp>
        <p:nvSpPr>
          <p:cNvPr id="10" name="Text Placeholder 3">
            <a:extLst>
              <a:ext uri="{FF2B5EF4-FFF2-40B4-BE49-F238E27FC236}">
                <a16:creationId xmlns:a16="http://schemas.microsoft.com/office/drawing/2014/main" id="{9CFE4AEA-5750-439B-3DFA-033CCC23BBDF}"/>
              </a:ext>
            </a:extLst>
          </p:cNvPr>
          <p:cNvSpPr>
            <a:spLocks noGrp="1"/>
          </p:cNvSpPr>
          <p:nvPr>
            <p:ph type="body" idx="1"/>
          </p:nvPr>
        </p:nvSpPr>
        <p:spPr>
          <a:xfrm>
            <a:off x="304800" y="1031273"/>
            <a:ext cx="11582400" cy="850392"/>
          </a:xfrm>
        </p:spPr>
        <p:txBody>
          <a:bodyPr/>
          <a:lstStyle/>
          <a:p>
            <a:r>
              <a:rPr lang="en-US" sz="2800" dirty="0">
                <a:solidFill>
                  <a:schemeClr val="accent2">
                    <a:lumMod val="60000"/>
                    <a:lumOff val="40000"/>
                  </a:schemeClr>
                </a:solidFill>
              </a:rPr>
              <a:t>Nurturing student voice:</a:t>
            </a:r>
          </a:p>
        </p:txBody>
      </p:sp>
      <p:sp>
        <p:nvSpPr>
          <p:cNvPr id="11" name="Text Placeholder 3">
            <a:extLst>
              <a:ext uri="{FF2B5EF4-FFF2-40B4-BE49-F238E27FC236}">
                <a16:creationId xmlns:a16="http://schemas.microsoft.com/office/drawing/2014/main" id="{51A39B50-A297-1845-7E37-AEA141156C9F}"/>
              </a:ext>
            </a:extLst>
          </p:cNvPr>
          <p:cNvSpPr txBox="1">
            <a:spLocks/>
          </p:cNvSpPr>
          <p:nvPr/>
        </p:nvSpPr>
        <p:spPr>
          <a:xfrm>
            <a:off x="304800" y="3398817"/>
            <a:ext cx="11582400" cy="850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US" sz="2800" dirty="0">
                <a:solidFill>
                  <a:schemeClr val="accent2">
                    <a:lumMod val="60000"/>
                    <a:lumOff val="40000"/>
                  </a:schemeClr>
                </a:solidFill>
              </a:rPr>
              <a:t>Inclusive culture fosters:</a:t>
            </a:r>
          </a:p>
        </p:txBody>
      </p:sp>
      <p:sp>
        <p:nvSpPr>
          <p:cNvPr id="13" name="Text Placeholder 4">
            <a:extLst>
              <a:ext uri="{FF2B5EF4-FFF2-40B4-BE49-F238E27FC236}">
                <a16:creationId xmlns:a16="http://schemas.microsoft.com/office/drawing/2014/main" id="{25484C8E-DB76-4103-1063-ED715B63DF82}"/>
              </a:ext>
            </a:extLst>
          </p:cNvPr>
          <p:cNvSpPr txBox="1">
            <a:spLocks/>
          </p:cNvSpPr>
          <p:nvPr/>
        </p:nvSpPr>
        <p:spPr>
          <a:xfrm>
            <a:off x="304800" y="4132193"/>
            <a:ext cx="11582400" cy="21277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a:lnSpc>
                <a:spcPct val="100000"/>
              </a:lnSpc>
              <a:spcAft>
                <a:spcPts val="1200"/>
              </a:spcAft>
              <a:buSzPct val="150000"/>
            </a:pPr>
            <a:r>
              <a:rPr lang="en-US" sz="2400" dirty="0">
                <a:solidFill>
                  <a:schemeClr val="tx1"/>
                </a:solidFill>
              </a:rPr>
              <a:t>Appreciation for diverse perspectives</a:t>
            </a:r>
          </a:p>
          <a:p>
            <a:pPr>
              <a:lnSpc>
                <a:spcPct val="100000"/>
              </a:lnSpc>
              <a:spcAft>
                <a:spcPts val="1200"/>
              </a:spcAft>
              <a:buSzPct val="150000"/>
            </a:pPr>
            <a:r>
              <a:rPr lang="en-US" sz="2400" dirty="0">
                <a:solidFill>
                  <a:schemeClr val="tx1"/>
                </a:solidFill>
              </a:rPr>
              <a:t>Engagement across differences</a:t>
            </a:r>
          </a:p>
          <a:p>
            <a:pPr>
              <a:lnSpc>
                <a:spcPct val="100000"/>
              </a:lnSpc>
              <a:spcAft>
                <a:spcPts val="1200"/>
              </a:spcAft>
              <a:buSzPct val="150000"/>
            </a:pPr>
            <a:r>
              <a:rPr lang="en-US" sz="2400" dirty="0">
                <a:solidFill>
                  <a:schemeClr val="tx1"/>
                </a:solidFill>
              </a:rPr>
              <a:t>Sense of belonging and empowerment</a:t>
            </a:r>
          </a:p>
          <a:p>
            <a:pPr marL="114300" indent="0">
              <a:buSzPct val="150000"/>
              <a:buFont typeface="Arial"/>
              <a:buNone/>
            </a:pPr>
            <a:endParaRPr lang="en-US" sz="2400" dirty="0">
              <a:solidFill>
                <a:schemeClr val="tx1"/>
              </a:solidFill>
            </a:endParaRPr>
          </a:p>
        </p:txBody>
      </p:sp>
    </p:spTree>
    <p:extLst>
      <p:ext uri="{BB962C8B-B14F-4D97-AF65-F5344CB8AC3E}">
        <p14:creationId xmlns:p14="http://schemas.microsoft.com/office/powerpoint/2010/main" val="3099668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00745-64B3-F359-6824-C54A88D32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1700F-E5E8-8E32-8C07-5C337AAC477D}"/>
              </a:ext>
            </a:extLst>
          </p:cNvPr>
          <p:cNvSpPr>
            <a:spLocks noGrp="1"/>
          </p:cNvSpPr>
          <p:nvPr>
            <p:ph type="title"/>
          </p:nvPr>
        </p:nvSpPr>
        <p:spPr/>
        <p:txBody>
          <a:bodyPr/>
          <a:lstStyle/>
          <a:p>
            <a:r>
              <a:rPr lang="en-US" dirty="0"/>
              <a:t>The Supporting Practices</a:t>
            </a:r>
          </a:p>
        </p:txBody>
      </p:sp>
    </p:spTree>
    <p:extLst>
      <p:ext uri="{BB962C8B-B14F-4D97-AF65-F5344CB8AC3E}">
        <p14:creationId xmlns:p14="http://schemas.microsoft.com/office/powerpoint/2010/main" val="4043437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1589-CF07-4D36-5DFD-0BF613B14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06541-AD28-7D60-9277-251C8B6297D6}"/>
              </a:ext>
            </a:extLst>
          </p:cNvPr>
          <p:cNvSpPr>
            <a:spLocks noGrp="1"/>
          </p:cNvSpPr>
          <p:nvPr>
            <p:ph type="title"/>
          </p:nvPr>
        </p:nvSpPr>
        <p:spPr/>
        <p:txBody>
          <a:bodyPr/>
          <a:lstStyle/>
          <a:p>
            <a:r>
              <a:rPr lang="en-US" sz="3200" dirty="0"/>
              <a:t>Supporting Practice 1: Explore Complexity</a:t>
            </a:r>
          </a:p>
        </p:txBody>
      </p:sp>
      <p:sp>
        <p:nvSpPr>
          <p:cNvPr id="3" name="Slide Number Placeholder 2">
            <a:extLst>
              <a:ext uri="{FF2B5EF4-FFF2-40B4-BE49-F238E27FC236}">
                <a16:creationId xmlns:a16="http://schemas.microsoft.com/office/drawing/2014/main" id="{D29A2056-8E82-1986-9B72-883BFBBB457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37</a:t>
            </a:fld>
            <a:endParaRPr lang="en-US"/>
          </a:p>
        </p:txBody>
      </p:sp>
      <p:sp>
        <p:nvSpPr>
          <p:cNvPr id="5" name="Text Placeholder 4">
            <a:extLst>
              <a:ext uri="{FF2B5EF4-FFF2-40B4-BE49-F238E27FC236}">
                <a16:creationId xmlns:a16="http://schemas.microsoft.com/office/drawing/2014/main" id="{18080190-D1D5-34C5-C5C1-04F4450466F8}"/>
              </a:ext>
            </a:extLst>
          </p:cNvPr>
          <p:cNvSpPr>
            <a:spLocks noGrp="1"/>
          </p:cNvSpPr>
          <p:nvPr>
            <p:ph type="body" idx="2"/>
          </p:nvPr>
        </p:nvSpPr>
        <p:spPr>
          <a:xfrm>
            <a:off x="304800" y="1301292"/>
            <a:ext cx="11582400" cy="2127708"/>
          </a:xfrm>
        </p:spPr>
        <p:txBody>
          <a:bodyPr/>
          <a:lstStyle/>
          <a:p>
            <a:pPr>
              <a:lnSpc>
                <a:spcPct val="100000"/>
              </a:lnSpc>
              <a:spcAft>
                <a:spcPts val="1200"/>
              </a:spcAft>
              <a:buSzPct val="150000"/>
            </a:pPr>
            <a:r>
              <a:rPr lang="en-US" sz="2400" dirty="0">
                <a:solidFill>
                  <a:schemeClr val="tx1"/>
                </a:solidFill>
              </a:rPr>
              <a:t>Avoids oversimplification of complex issues, leading to more nuanced understanding.</a:t>
            </a:r>
          </a:p>
          <a:p>
            <a:pPr>
              <a:lnSpc>
                <a:spcPct val="100000"/>
              </a:lnSpc>
              <a:spcAft>
                <a:spcPts val="1200"/>
              </a:spcAft>
              <a:buSzPct val="150000"/>
            </a:pPr>
            <a:r>
              <a:rPr lang="en-US" sz="2400" dirty="0">
                <a:solidFill>
                  <a:schemeClr val="tx1"/>
                </a:solidFill>
              </a:rPr>
              <a:t>Encourages students to consider contexts with perspectives.</a:t>
            </a:r>
          </a:p>
          <a:p>
            <a:pPr>
              <a:lnSpc>
                <a:spcPct val="100000"/>
              </a:lnSpc>
              <a:spcAft>
                <a:spcPts val="1200"/>
              </a:spcAft>
              <a:buSzPct val="150000"/>
            </a:pPr>
            <a:r>
              <a:rPr lang="en-US" sz="2400" dirty="0">
                <a:solidFill>
                  <a:schemeClr val="tx1"/>
                </a:solidFill>
              </a:rPr>
              <a:t>Helps students identify and challenge systemic inequities rather than just addressing surface-level symptoms.</a:t>
            </a:r>
          </a:p>
          <a:p>
            <a:pPr>
              <a:lnSpc>
                <a:spcPct val="100000"/>
              </a:lnSpc>
              <a:spcAft>
                <a:spcPts val="1200"/>
              </a:spcAft>
              <a:buSzPct val="150000"/>
            </a:pPr>
            <a:r>
              <a:rPr lang="en-US" sz="2400" dirty="0">
                <a:solidFill>
                  <a:schemeClr val="tx1"/>
                </a:solidFill>
              </a:rPr>
              <a:t>Develops students' ability to think critically about real-world problems and propose more effective and actionable solutions.</a:t>
            </a:r>
          </a:p>
          <a:p>
            <a:pPr>
              <a:lnSpc>
                <a:spcPct val="100000"/>
              </a:lnSpc>
              <a:spcAft>
                <a:spcPts val="1200"/>
              </a:spcAft>
              <a:buSzPct val="150000"/>
            </a:pPr>
            <a:r>
              <a:rPr lang="en-US" sz="2400" dirty="0">
                <a:solidFill>
                  <a:schemeClr val="tx1"/>
                </a:solidFill>
              </a:rPr>
              <a:t>Prepares students for the complexities of civic life and fosters skills necessary for productive civic discourse and collaborative problem-solving</a:t>
            </a:r>
          </a:p>
        </p:txBody>
      </p:sp>
    </p:spTree>
    <p:extLst>
      <p:ext uri="{BB962C8B-B14F-4D97-AF65-F5344CB8AC3E}">
        <p14:creationId xmlns:p14="http://schemas.microsoft.com/office/powerpoint/2010/main" val="375833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DD79-48EF-57C0-AC3A-C18FED3D8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E22FD-BD11-F770-7B9B-ED47AC437926}"/>
              </a:ext>
            </a:extLst>
          </p:cNvPr>
          <p:cNvSpPr>
            <a:spLocks noGrp="1"/>
          </p:cNvSpPr>
          <p:nvPr>
            <p:ph type="title"/>
          </p:nvPr>
        </p:nvSpPr>
        <p:spPr/>
        <p:txBody>
          <a:bodyPr/>
          <a:lstStyle/>
          <a:p>
            <a:r>
              <a:rPr lang="en-US" sz="3200" dirty="0"/>
              <a:t>Supporting Practice 2: Engage in Dialogue and Deliberation</a:t>
            </a:r>
          </a:p>
        </p:txBody>
      </p:sp>
      <p:sp>
        <p:nvSpPr>
          <p:cNvPr id="3" name="Slide Number Placeholder 2">
            <a:extLst>
              <a:ext uri="{FF2B5EF4-FFF2-40B4-BE49-F238E27FC236}">
                <a16:creationId xmlns:a16="http://schemas.microsoft.com/office/drawing/2014/main" id="{887EA84F-B585-BC49-604D-9EB3BA8BA22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38</a:t>
            </a:fld>
            <a:endParaRPr lang="en-US"/>
          </a:p>
        </p:txBody>
      </p:sp>
      <p:sp>
        <p:nvSpPr>
          <p:cNvPr id="5" name="Text Placeholder 4">
            <a:extLst>
              <a:ext uri="{FF2B5EF4-FFF2-40B4-BE49-F238E27FC236}">
                <a16:creationId xmlns:a16="http://schemas.microsoft.com/office/drawing/2014/main" id="{556D25E6-F496-9B7D-C1A5-74473D03EDF3}"/>
              </a:ext>
            </a:extLst>
          </p:cNvPr>
          <p:cNvSpPr>
            <a:spLocks noGrp="1"/>
          </p:cNvSpPr>
          <p:nvPr>
            <p:ph type="body" idx="2"/>
          </p:nvPr>
        </p:nvSpPr>
        <p:spPr>
          <a:xfrm>
            <a:off x="304800" y="1898461"/>
            <a:ext cx="11582400" cy="2127708"/>
          </a:xfrm>
        </p:spPr>
        <p:txBody>
          <a:bodyPr/>
          <a:lstStyle/>
          <a:p>
            <a:pPr>
              <a:lnSpc>
                <a:spcPct val="100000"/>
              </a:lnSpc>
              <a:spcAft>
                <a:spcPts val="1200"/>
              </a:spcAft>
              <a:buSzPct val="150000"/>
            </a:pPr>
            <a:r>
              <a:rPr lang="en-US" sz="2800" dirty="0">
                <a:solidFill>
                  <a:schemeClr val="tx1"/>
                </a:solidFill>
              </a:rPr>
              <a:t>Involve exchanging ideas and perspectives</a:t>
            </a:r>
          </a:p>
          <a:p>
            <a:pPr>
              <a:lnSpc>
                <a:spcPct val="100000"/>
              </a:lnSpc>
              <a:spcAft>
                <a:spcPts val="1200"/>
              </a:spcAft>
              <a:buSzPct val="150000"/>
            </a:pPr>
            <a:r>
              <a:rPr lang="en-US" sz="2800" dirty="0">
                <a:solidFill>
                  <a:schemeClr val="tx1"/>
                </a:solidFill>
              </a:rPr>
              <a:t>Aim to deepen understanding and promote critical thinking</a:t>
            </a:r>
          </a:p>
          <a:p>
            <a:pPr>
              <a:lnSpc>
                <a:spcPct val="100000"/>
              </a:lnSpc>
              <a:spcAft>
                <a:spcPts val="1200"/>
              </a:spcAft>
              <a:buSzPct val="150000"/>
            </a:pPr>
            <a:r>
              <a:rPr lang="en-US" sz="2800" dirty="0">
                <a:solidFill>
                  <a:schemeClr val="tx1"/>
                </a:solidFill>
              </a:rPr>
              <a:t>Involve establishing norms or agreements</a:t>
            </a:r>
          </a:p>
          <a:p>
            <a:pPr>
              <a:lnSpc>
                <a:spcPct val="100000"/>
              </a:lnSpc>
              <a:spcAft>
                <a:spcPts val="1200"/>
              </a:spcAft>
              <a:buSzPct val="150000"/>
            </a:pPr>
            <a:r>
              <a:rPr lang="en-US" sz="2800" dirty="0">
                <a:solidFill>
                  <a:schemeClr val="tx1"/>
                </a:solidFill>
              </a:rPr>
              <a:t>Encourage active listening and respectful engagement</a:t>
            </a:r>
          </a:p>
          <a:p>
            <a:pPr>
              <a:lnSpc>
                <a:spcPct val="100000"/>
              </a:lnSpc>
              <a:spcAft>
                <a:spcPts val="1200"/>
              </a:spcAft>
              <a:buSzPct val="150000"/>
            </a:pPr>
            <a:r>
              <a:rPr lang="en-US" sz="2800" dirty="0">
                <a:solidFill>
                  <a:schemeClr val="tx1"/>
                </a:solidFill>
              </a:rPr>
              <a:t>Involves listening, sharing, and questioning</a:t>
            </a:r>
          </a:p>
        </p:txBody>
      </p:sp>
      <p:sp>
        <p:nvSpPr>
          <p:cNvPr id="7" name="Text Placeholder 3">
            <a:extLst>
              <a:ext uri="{FF2B5EF4-FFF2-40B4-BE49-F238E27FC236}">
                <a16:creationId xmlns:a16="http://schemas.microsoft.com/office/drawing/2014/main" id="{26D8F10D-0F19-826D-6B97-9E46C75D2C7A}"/>
              </a:ext>
            </a:extLst>
          </p:cNvPr>
          <p:cNvSpPr>
            <a:spLocks noGrp="1"/>
          </p:cNvSpPr>
          <p:nvPr>
            <p:ph type="body" idx="1"/>
          </p:nvPr>
        </p:nvSpPr>
        <p:spPr>
          <a:xfrm>
            <a:off x="304800" y="1031273"/>
            <a:ext cx="11582400" cy="850392"/>
          </a:xfrm>
        </p:spPr>
        <p:txBody>
          <a:bodyPr/>
          <a:lstStyle/>
          <a:p>
            <a:r>
              <a:rPr lang="en-US" sz="2800" dirty="0">
                <a:solidFill>
                  <a:schemeClr val="accent2">
                    <a:lumMod val="60000"/>
                    <a:lumOff val="40000"/>
                  </a:schemeClr>
                </a:solidFill>
              </a:rPr>
              <a:t>Both:</a:t>
            </a:r>
          </a:p>
        </p:txBody>
      </p:sp>
    </p:spTree>
    <p:extLst>
      <p:ext uri="{BB962C8B-B14F-4D97-AF65-F5344CB8AC3E}">
        <p14:creationId xmlns:p14="http://schemas.microsoft.com/office/powerpoint/2010/main" val="3586104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BDF45-F537-B39C-885C-F82F71009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23F54-6A30-6E06-30A7-6285C2ADACA8}"/>
              </a:ext>
            </a:extLst>
          </p:cNvPr>
          <p:cNvSpPr>
            <a:spLocks noGrp="1"/>
          </p:cNvSpPr>
          <p:nvPr>
            <p:ph type="title"/>
          </p:nvPr>
        </p:nvSpPr>
        <p:spPr/>
        <p:txBody>
          <a:bodyPr/>
          <a:lstStyle/>
          <a:p>
            <a:r>
              <a:rPr lang="en-US" sz="3200" dirty="0"/>
              <a:t>Supporting Practice 2: Engage in Dialogue and Deliberation</a:t>
            </a:r>
          </a:p>
        </p:txBody>
      </p:sp>
      <p:sp>
        <p:nvSpPr>
          <p:cNvPr id="3" name="Slide Number Placeholder 2">
            <a:extLst>
              <a:ext uri="{FF2B5EF4-FFF2-40B4-BE49-F238E27FC236}">
                <a16:creationId xmlns:a16="http://schemas.microsoft.com/office/drawing/2014/main" id="{E06AEAED-B3F1-A27C-BBD2-97FA090E7B5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39</a:t>
            </a:fld>
            <a:endParaRPr lang="en-US"/>
          </a:p>
        </p:txBody>
      </p:sp>
      <p:sp>
        <p:nvSpPr>
          <p:cNvPr id="5" name="Text Placeholder 4">
            <a:extLst>
              <a:ext uri="{FF2B5EF4-FFF2-40B4-BE49-F238E27FC236}">
                <a16:creationId xmlns:a16="http://schemas.microsoft.com/office/drawing/2014/main" id="{3FFCA521-45D3-9FB0-0086-B8EFFD739EEE}"/>
              </a:ext>
            </a:extLst>
          </p:cNvPr>
          <p:cNvSpPr>
            <a:spLocks noGrp="1"/>
          </p:cNvSpPr>
          <p:nvPr>
            <p:ph type="body" idx="2"/>
          </p:nvPr>
        </p:nvSpPr>
        <p:spPr>
          <a:xfrm>
            <a:off x="304800" y="1650488"/>
            <a:ext cx="11582400" cy="1201200"/>
          </a:xfrm>
        </p:spPr>
        <p:txBody>
          <a:bodyPr/>
          <a:lstStyle/>
          <a:p>
            <a:pPr>
              <a:lnSpc>
                <a:spcPct val="100000"/>
              </a:lnSpc>
              <a:spcAft>
                <a:spcPts val="1200"/>
              </a:spcAft>
              <a:buSzPct val="150000"/>
            </a:pPr>
            <a:r>
              <a:rPr lang="en-US" sz="2800" dirty="0">
                <a:solidFill>
                  <a:schemeClr val="tx1"/>
                </a:solidFill>
              </a:rPr>
              <a:t>Emphasizes exchanging views</a:t>
            </a:r>
          </a:p>
          <a:p>
            <a:pPr>
              <a:lnSpc>
                <a:spcPct val="100000"/>
              </a:lnSpc>
              <a:spcAft>
                <a:spcPts val="1200"/>
              </a:spcAft>
              <a:buSzPct val="150000"/>
            </a:pPr>
            <a:r>
              <a:rPr lang="en-US" sz="2800" dirty="0">
                <a:solidFill>
                  <a:schemeClr val="tx1"/>
                </a:solidFill>
              </a:rPr>
              <a:t>Builds understanding and relationships</a:t>
            </a:r>
          </a:p>
        </p:txBody>
      </p:sp>
      <p:sp>
        <p:nvSpPr>
          <p:cNvPr id="7" name="Text Placeholder 3">
            <a:extLst>
              <a:ext uri="{FF2B5EF4-FFF2-40B4-BE49-F238E27FC236}">
                <a16:creationId xmlns:a16="http://schemas.microsoft.com/office/drawing/2014/main" id="{E80185D7-8B99-B20A-8B57-7590C6AD0EB5}"/>
              </a:ext>
            </a:extLst>
          </p:cNvPr>
          <p:cNvSpPr>
            <a:spLocks noGrp="1"/>
          </p:cNvSpPr>
          <p:nvPr>
            <p:ph type="body" idx="1"/>
          </p:nvPr>
        </p:nvSpPr>
        <p:spPr>
          <a:xfrm>
            <a:off x="304800" y="1031273"/>
            <a:ext cx="11582400" cy="850392"/>
          </a:xfrm>
        </p:spPr>
        <p:txBody>
          <a:bodyPr/>
          <a:lstStyle/>
          <a:p>
            <a:r>
              <a:rPr lang="en-US" sz="2800" dirty="0">
                <a:solidFill>
                  <a:schemeClr val="accent2">
                    <a:lumMod val="60000"/>
                    <a:lumOff val="40000"/>
                  </a:schemeClr>
                </a:solidFill>
              </a:rPr>
              <a:t>Dialogue:</a:t>
            </a:r>
          </a:p>
        </p:txBody>
      </p:sp>
      <p:sp>
        <p:nvSpPr>
          <p:cNvPr id="4" name="Text Placeholder 3">
            <a:extLst>
              <a:ext uri="{FF2B5EF4-FFF2-40B4-BE49-F238E27FC236}">
                <a16:creationId xmlns:a16="http://schemas.microsoft.com/office/drawing/2014/main" id="{7B42126D-3010-C364-500E-E81D57915B76}"/>
              </a:ext>
            </a:extLst>
          </p:cNvPr>
          <p:cNvSpPr txBox="1">
            <a:spLocks/>
          </p:cNvSpPr>
          <p:nvPr/>
        </p:nvSpPr>
        <p:spPr>
          <a:xfrm>
            <a:off x="304800" y="3220895"/>
            <a:ext cx="11582400" cy="850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US" sz="2800" dirty="0">
                <a:solidFill>
                  <a:schemeClr val="accent2">
                    <a:lumMod val="60000"/>
                    <a:lumOff val="40000"/>
                  </a:schemeClr>
                </a:solidFill>
              </a:rPr>
              <a:t>Deliberation:</a:t>
            </a:r>
          </a:p>
        </p:txBody>
      </p:sp>
      <p:sp>
        <p:nvSpPr>
          <p:cNvPr id="6" name="Text Placeholder 4">
            <a:extLst>
              <a:ext uri="{FF2B5EF4-FFF2-40B4-BE49-F238E27FC236}">
                <a16:creationId xmlns:a16="http://schemas.microsoft.com/office/drawing/2014/main" id="{98A42744-36BB-28DB-7EE9-61841A202934}"/>
              </a:ext>
            </a:extLst>
          </p:cNvPr>
          <p:cNvSpPr txBox="1">
            <a:spLocks/>
          </p:cNvSpPr>
          <p:nvPr/>
        </p:nvSpPr>
        <p:spPr>
          <a:xfrm>
            <a:off x="304800" y="3838817"/>
            <a:ext cx="11582400" cy="120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42900" algn="l" rtl="0">
              <a:lnSpc>
                <a:spcPct val="123000"/>
              </a:lnSpc>
              <a:spcBef>
                <a:spcPts val="600"/>
              </a:spcBef>
              <a:spcAft>
                <a:spcPts val="0"/>
              </a:spcAft>
              <a:buClr>
                <a:schemeClr val="accent1"/>
              </a:buClr>
              <a:buSzPts val="18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a:lnSpc>
                <a:spcPct val="100000"/>
              </a:lnSpc>
              <a:spcAft>
                <a:spcPts val="1200"/>
              </a:spcAft>
              <a:buSzPct val="150000"/>
            </a:pPr>
            <a:r>
              <a:rPr lang="en-US" sz="2800" dirty="0">
                <a:solidFill>
                  <a:schemeClr val="tx1"/>
                </a:solidFill>
              </a:rPr>
              <a:t>Builds mutual understanding and consensus</a:t>
            </a:r>
          </a:p>
          <a:p>
            <a:pPr>
              <a:lnSpc>
                <a:spcPct val="100000"/>
              </a:lnSpc>
              <a:spcAft>
                <a:spcPts val="1200"/>
              </a:spcAft>
              <a:buSzPct val="150000"/>
            </a:pPr>
            <a:r>
              <a:rPr lang="en-US" sz="2800" dirty="0">
                <a:solidFill>
                  <a:schemeClr val="tx1"/>
                </a:solidFill>
              </a:rPr>
              <a:t>Focuses complex policy issues or dilemmas</a:t>
            </a:r>
          </a:p>
          <a:p>
            <a:pPr>
              <a:lnSpc>
                <a:spcPct val="100000"/>
              </a:lnSpc>
              <a:spcAft>
                <a:spcPts val="1200"/>
              </a:spcAft>
              <a:buSzPct val="150000"/>
            </a:pPr>
            <a:r>
              <a:rPr lang="en-US" sz="2800" dirty="0">
                <a:solidFill>
                  <a:schemeClr val="tx1"/>
                </a:solidFill>
              </a:rPr>
              <a:t>Weighs options and promotes informed decision-making</a:t>
            </a:r>
          </a:p>
        </p:txBody>
      </p:sp>
    </p:spTree>
    <p:extLst>
      <p:ext uri="{BB962C8B-B14F-4D97-AF65-F5344CB8AC3E}">
        <p14:creationId xmlns:p14="http://schemas.microsoft.com/office/powerpoint/2010/main" val="287840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C7C779-B993-6053-3456-ABF05C720C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5" name="Google Shape;812;p142">
            <a:extLst>
              <a:ext uri="{FF2B5EF4-FFF2-40B4-BE49-F238E27FC236}">
                <a16:creationId xmlns:a16="http://schemas.microsoft.com/office/drawing/2014/main" id="{97CCD899-9D3D-8E48-FB29-0DA923145E02}"/>
              </a:ext>
            </a:extLst>
          </p:cNvPr>
          <p:cNvSpPr txBox="1"/>
          <p:nvPr/>
        </p:nvSpPr>
        <p:spPr>
          <a:xfrm>
            <a:off x="409928" y="1284837"/>
            <a:ext cx="5921700"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chemeClr val="accent1"/>
                </a:solidFill>
                <a:latin typeface="Roboto"/>
                <a:ea typeface="Roboto"/>
                <a:cs typeface="Roboto"/>
                <a:sym typeface="Roboto"/>
              </a:rPr>
              <a:t>RI Social Studies Standards - </a:t>
            </a:r>
            <a:r>
              <a:rPr lang="en" sz="3300" i="1" dirty="0">
                <a:solidFill>
                  <a:schemeClr val="accent1"/>
                </a:solidFill>
                <a:latin typeface="Roboto"/>
                <a:ea typeface="Roboto"/>
                <a:cs typeface="Roboto"/>
                <a:sym typeface="Roboto"/>
              </a:rPr>
              <a:t>February 2023</a:t>
            </a:r>
            <a:endParaRPr sz="3300" i="1" dirty="0">
              <a:solidFill>
                <a:schemeClr val="accent1"/>
              </a:solidFill>
              <a:latin typeface="Roboto"/>
              <a:ea typeface="Roboto"/>
              <a:cs typeface="Roboto"/>
              <a:sym typeface="Roboto"/>
            </a:endParaRPr>
          </a:p>
        </p:txBody>
      </p:sp>
      <p:sp>
        <p:nvSpPr>
          <p:cNvPr id="6" name="Google Shape;814;p142">
            <a:extLst>
              <a:ext uri="{FF2B5EF4-FFF2-40B4-BE49-F238E27FC236}">
                <a16:creationId xmlns:a16="http://schemas.microsoft.com/office/drawing/2014/main" id="{2E13C76E-A21E-65E3-1375-A82AFCA36ADA}"/>
              </a:ext>
            </a:extLst>
          </p:cNvPr>
          <p:cNvSpPr txBox="1"/>
          <p:nvPr/>
        </p:nvSpPr>
        <p:spPr>
          <a:xfrm>
            <a:off x="379121" y="3011845"/>
            <a:ext cx="5693256"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chemeClr val="accent1"/>
                </a:solidFill>
                <a:latin typeface="Roboto"/>
                <a:ea typeface="Roboto"/>
                <a:cs typeface="Roboto"/>
                <a:sym typeface="Roboto"/>
              </a:rPr>
              <a:t>Social Studies Curriculum Framework - </a:t>
            </a:r>
            <a:r>
              <a:rPr lang="en" sz="3300" i="1" dirty="0">
                <a:solidFill>
                  <a:schemeClr val="accent1"/>
                </a:solidFill>
                <a:latin typeface="Roboto"/>
                <a:ea typeface="Roboto"/>
                <a:cs typeface="Roboto"/>
                <a:sym typeface="Roboto"/>
              </a:rPr>
              <a:t>January 2024</a:t>
            </a:r>
            <a:endParaRPr sz="3300" i="1" dirty="0">
              <a:solidFill>
                <a:schemeClr val="accent1"/>
              </a:solidFill>
              <a:latin typeface="Roboto"/>
              <a:ea typeface="Roboto"/>
              <a:cs typeface="Roboto"/>
              <a:sym typeface="Roboto"/>
            </a:endParaRPr>
          </a:p>
        </p:txBody>
      </p:sp>
      <p:sp>
        <p:nvSpPr>
          <p:cNvPr id="7" name="Google Shape;815;p142">
            <a:extLst>
              <a:ext uri="{FF2B5EF4-FFF2-40B4-BE49-F238E27FC236}">
                <a16:creationId xmlns:a16="http://schemas.microsoft.com/office/drawing/2014/main" id="{2B5AEC60-953B-9812-5AE2-C1173F840C93}"/>
              </a:ext>
            </a:extLst>
          </p:cNvPr>
          <p:cNvSpPr txBox="1"/>
          <p:nvPr/>
        </p:nvSpPr>
        <p:spPr>
          <a:xfrm>
            <a:off x="379121" y="4675065"/>
            <a:ext cx="5226549" cy="9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chemeClr val="accent1"/>
                </a:solidFill>
                <a:latin typeface="Roboto"/>
                <a:ea typeface="Roboto"/>
                <a:cs typeface="Roboto"/>
                <a:sym typeface="Roboto"/>
              </a:rPr>
              <a:t>Civic Learning Guidebook - </a:t>
            </a:r>
            <a:r>
              <a:rPr lang="en" sz="3300" i="1" dirty="0">
                <a:solidFill>
                  <a:schemeClr val="accent1"/>
                </a:solidFill>
                <a:latin typeface="Roboto"/>
                <a:ea typeface="Roboto"/>
                <a:cs typeface="Roboto"/>
                <a:sym typeface="Roboto"/>
              </a:rPr>
              <a:t>September 2024</a:t>
            </a:r>
            <a:endParaRPr sz="3300" i="1" dirty="0">
              <a:solidFill>
                <a:schemeClr val="accent1"/>
              </a:solidFill>
              <a:latin typeface="Roboto"/>
              <a:ea typeface="Roboto"/>
              <a:cs typeface="Roboto"/>
              <a:sym typeface="Roboto"/>
            </a:endParaRPr>
          </a:p>
        </p:txBody>
      </p:sp>
      <p:pic>
        <p:nvPicPr>
          <p:cNvPr id="8" name="Google Shape;813;p142">
            <a:extLst>
              <a:ext uri="{FF2B5EF4-FFF2-40B4-BE49-F238E27FC236}">
                <a16:creationId xmlns:a16="http://schemas.microsoft.com/office/drawing/2014/main" id="{383125C3-99F8-6B5D-F9F7-28D346B777C9}"/>
              </a:ext>
            </a:extLst>
          </p:cNvPr>
          <p:cNvPicPr preferRelativeResize="0"/>
          <p:nvPr/>
        </p:nvPicPr>
        <p:blipFill>
          <a:blip r:embed="rId3">
            <a:alphaModFix/>
          </a:blip>
          <a:stretch>
            <a:fillRect/>
          </a:stretch>
        </p:blipFill>
        <p:spPr>
          <a:xfrm rot="5">
            <a:off x="8103158" y="172859"/>
            <a:ext cx="3820647" cy="4959435"/>
          </a:xfrm>
          <a:prstGeom prst="rect">
            <a:avLst/>
          </a:prstGeom>
          <a:noFill/>
          <a:ln>
            <a:noFill/>
          </a:ln>
          <a:effectLst>
            <a:outerShdw blurRad="57150" dist="19050" dir="5400000" algn="bl" rotWithShape="0">
              <a:srgbClr val="000000">
                <a:alpha val="50000"/>
              </a:srgbClr>
            </a:outerShdw>
          </a:effectLst>
        </p:spPr>
      </p:pic>
      <p:pic>
        <p:nvPicPr>
          <p:cNvPr id="9" name="Google Shape;816;p142">
            <a:extLst>
              <a:ext uri="{FF2B5EF4-FFF2-40B4-BE49-F238E27FC236}">
                <a16:creationId xmlns:a16="http://schemas.microsoft.com/office/drawing/2014/main" id="{8C601DE8-EAB7-240C-EC7F-06DE37C00129}"/>
              </a:ext>
            </a:extLst>
          </p:cNvPr>
          <p:cNvPicPr preferRelativeResize="0"/>
          <p:nvPr/>
        </p:nvPicPr>
        <p:blipFill>
          <a:blip r:embed="rId4">
            <a:alphaModFix/>
          </a:blip>
          <a:stretch>
            <a:fillRect/>
          </a:stretch>
        </p:blipFill>
        <p:spPr>
          <a:xfrm rot="1697020">
            <a:off x="8722606" y="1921464"/>
            <a:ext cx="3721268" cy="4893270"/>
          </a:xfrm>
          <a:prstGeom prst="rect">
            <a:avLst/>
          </a:prstGeom>
          <a:noFill/>
          <a:ln>
            <a:noFill/>
          </a:ln>
          <a:effectLst>
            <a:outerShdw blurRad="57150" dist="19050" dir="5400000" algn="bl" rotWithShape="0">
              <a:srgbClr val="000000">
                <a:alpha val="50000"/>
              </a:srgbClr>
            </a:outerShdw>
          </a:effectLst>
        </p:spPr>
      </p:pic>
      <p:pic>
        <p:nvPicPr>
          <p:cNvPr id="10" name="Google Shape;817;p142">
            <a:extLst>
              <a:ext uri="{FF2B5EF4-FFF2-40B4-BE49-F238E27FC236}">
                <a16:creationId xmlns:a16="http://schemas.microsoft.com/office/drawing/2014/main" id="{F2240DCF-00B5-F99B-62FF-956DDA34676F}"/>
              </a:ext>
            </a:extLst>
          </p:cNvPr>
          <p:cNvPicPr preferRelativeResize="0"/>
          <p:nvPr/>
        </p:nvPicPr>
        <p:blipFill>
          <a:blip r:embed="rId5">
            <a:alphaModFix/>
          </a:blip>
          <a:stretch>
            <a:fillRect/>
          </a:stretch>
        </p:blipFill>
        <p:spPr>
          <a:xfrm rot="20727622">
            <a:off x="6637235" y="1733234"/>
            <a:ext cx="3833500" cy="498899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4559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D209-6232-588E-C09E-C35FBC2FEB59}"/>
              </a:ext>
            </a:extLst>
          </p:cNvPr>
          <p:cNvSpPr>
            <a:spLocks noGrp="1"/>
          </p:cNvSpPr>
          <p:nvPr>
            <p:ph type="title"/>
          </p:nvPr>
        </p:nvSpPr>
        <p:spPr/>
        <p:txBody>
          <a:bodyPr/>
          <a:lstStyle/>
          <a:p>
            <a:r>
              <a:rPr lang="en-US" sz="4000" dirty="0"/>
              <a:t>Balancing Neutrality &amp; Ethical Responsibility</a:t>
            </a:r>
          </a:p>
        </p:txBody>
      </p:sp>
      <p:sp>
        <p:nvSpPr>
          <p:cNvPr id="3" name="Slide Number Placeholder 2">
            <a:extLst>
              <a:ext uri="{FF2B5EF4-FFF2-40B4-BE49-F238E27FC236}">
                <a16:creationId xmlns:a16="http://schemas.microsoft.com/office/drawing/2014/main" id="{F8245B23-016A-8229-7AEB-CCC59A6D60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40</a:t>
            </a:fld>
            <a:endParaRPr lang="en-US"/>
          </a:p>
        </p:txBody>
      </p:sp>
      <p:sp>
        <p:nvSpPr>
          <p:cNvPr id="6" name="Google Shape;1189;p196">
            <a:extLst>
              <a:ext uri="{FF2B5EF4-FFF2-40B4-BE49-F238E27FC236}">
                <a16:creationId xmlns:a16="http://schemas.microsoft.com/office/drawing/2014/main" id="{4D1254EE-AC65-D7B5-007C-0BD4D7964C05}"/>
              </a:ext>
            </a:extLst>
          </p:cNvPr>
          <p:cNvSpPr txBox="1"/>
          <p:nvPr/>
        </p:nvSpPr>
        <p:spPr>
          <a:xfrm>
            <a:off x="304800" y="1218600"/>
            <a:ext cx="5791199"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solidFill>
                  <a:schemeClr val="accent1"/>
                </a:solidFill>
                <a:latin typeface="Roboto Light"/>
                <a:ea typeface="Roboto Light"/>
                <a:cs typeface="Roboto Light"/>
                <a:sym typeface="Roboto Light"/>
              </a:rPr>
              <a:t>Promoting free inquiry and deliberation is essential, it's equally important to ensure that classrooms remain safe spaces where students are not exposed to or pressured into accepting harmful, discriminatory, or extremist viewpoints.</a:t>
            </a:r>
            <a:endParaRPr sz="3300" dirty="0">
              <a:solidFill>
                <a:schemeClr val="accent1"/>
              </a:solidFill>
              <a:latin typeface="Roboto Light"/>
              <a:ea typeface="Roboto Light"/>
              <a:cs typeface="Roboto Light"/>
              <a:sym typeface="Roboto Light"/>
            </a:endParaRPr>
          </a:p>
        </p:txBody>
      </p:sp>
      <p:sp>
        <p:nvSpPr>
          <p:cNvPr id="7" name="Google Shape;1188;p196">
            <a:extLst>
              <a:ext uri="{FF2B5EF4-FFF2-40B4-BE49-F238E27FC236}">
                <a16:creationId xmlns:a16="http://schemas.microsoft.com/office/drawing/2014/main" id="{1BA77EBA-3D1B-1F6D-B6E8-49710C0C265A}"/>
              </a:ext>
            </a:extLst>
          </p:cNvPr>
          <p:cNvSpPr txBox="1"/>
          <p:nvPr/>
        </p:nvSpPr>
        <p:spPr>
          <a:xfrm>
            <a:off x="6096000" y="1213457"/>
            <a:ext cx="5791200"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solidFill>
                  <a:schemeClr val="accent2"/>
                </a:solidFill>
                <a:latin typeface="Roboto Light"/>
                <a:ea typeface="Roboto Light"/>
                <a:cs typeface="Roboto Light"/>
                <a:sym typeface="Roboto Light"/>
              </a:rPr>
              <a:t>Neutrality means allowing students to explore diverse perspectives on controversial topics while recognizing that not all ideas are equally valid or ethical. Issues that undermine the dignity of students or groups are not subject to neutral debate.</a:t>
            </a:r>
            <a:endParaRPr sz="3000" dirty="0">
              <a:solidFill>
                <a:schemeClr val="accent2"/>
              </a:solidFill>
              <a:latin typeface="Roboto Light"/>
              <a:ea typeface="Roboto Light"/>
              <a:cs typeface="Roboto Light"/>
              <a:sym typeface="Roboto Light"/>
            </a:endParaRPr>
          </a:p>
        </p:txBody>
      </p:sp>
    </p:spTree>
    <p:extLst>
      <p:ext uri="{BB962C8B-B14F-4D97-AF65-F5344CB8AC3E}">
        <p14:creationId xmlns:p14="http://schemas.microsoft.com/office/powerpoint/2010/main" val="377676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DF4CC-FABF-1D54-D64C-47CBD4021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D654C-DD70-6629-2ACE-C4B340ECD15D}"/>
              </a:ext>
            </a:extLst>
          </p:cNvPr>
          <p:cNvSpPr>
            <a:spLocks noGrp="1"/>
          </p:cNvSpPr>
          <p:nvPr>
            <p:ph type="title"/>
          </p:nvPr>
        </p:nvSpPr>
        <p:spPr/>
        <p:txBody>
          <a:bodyPr/>
          <a:lstStyle/>
          <a:p>
            <a:r>
              <a:rPr lang="en-US" sz="2800" dirty="0"/>
              <a:t>Supporting Practice 3: Participate through Community-Connected, Relevant Learning Experiences</a:t>
            </a:r>
          </a:p>
        </p:txBody>
      </p:sp>
      <p:sp>
        <p:nvSpPr>
          <p:cNvPr id="3" name="Slide Number Placeholder 2">
            <a:extLst>
              <a:ext uri="{FF2B5EF4-FFF2-40B4-BE49-F238E27FC236}">
                <a16:creationId xmlns:a16="http://schemas.microsoft.com/office/drawing/2014/main" id="{35AA6483-5D90-66DA-7B99-BFF3D34AD0C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41</a:t>
            </a:fld>
            <a:endParaRPr lang="en-US"/>
          </a:p>
        </p:txBody>
      </p:sp>
      <p:sp>
        <p:nvSpPr>
          <p:cNvPr id="5" name="Text Placeholder 4">
            <a:extLst>
              <a:ext uri="{FF2B5EF4-FFF2-40B4-BE49-F238E27FC236}">
                <a16:creationId xmlns:a16="http://schemas.microsoft.com/office/drawing/2014/main" id="{8AA0B77D-B0C7-0339-5452-4FB8607C40BA}"/>
              </a:ext>
            </a:extLst>
          </p:cNvPr>
          <p:cNvSpPr>
            <a:spLocks noGrp="1"/>
          </p:cNvSpPr>
          <p:nvPr>
            <p:ph type="body" idx="2"/>
          </p:nvPr>
        </p:nvSpPr>
        <p:spPr>
          <a:xfrm>
            <a:off x="304800" y="1340522"/>
            <a:ext cx="11582400" cy="1201200"/>
          </a:xfrm>
        </p:spPr>
        <p:txBody>
          <a:bodyPr/>
          <a:lstStyle/>
          <a:p>
            <a:pPr>
              <a:lnSpc>
                <a:spcPct val="100000"/>
              </a:lnSpc>
              <a:spcAft>
                <a:spcPts val="1200"/>
              </a:spcAft>
              <a:buSzPct val="150000"/>
            </a:pPr>
            <a:r>
              <a:rPr lang="en-US" sz="2800" dirty="0">
                <a:solidFill>
                  <a:schemeClr val="tx1"/>
                </a:solidFill>
              </a:rPr>
              <a:t>Builds Understanding of community issues and processes</a:t>
            </a:r>
          </a:p>
          <a:p>
            <a:pPr>
              <a:lnSpc>
                <a:spcPct val="100000"/>
              </a:lnSpc>
              <a:spcAft>
                <a:spcPts val="1200"/>
              </a:spcAft>
              <a:buSzPct val="150000"/>
            </a:pPr>
            <a:r>
              <a:rPr lang="en-US" sz="2800" dirty="0">
                <a:solidFill>
                  <a:schemeClr val="tx1"/>
                </a:solidFill>
              </a:rPr>
              <a:t>Builds understanding and relationships</a:t>
            </a:r>
          </a:p>
          <a:p>
            <a:pPr>
              <a:lnSpc>
                <a:spcPct val="100000"/>
              </a:lnSpc>
              <a:spcAft>
                <a:spcPts val="1200"/>
              </a:spcAft>
              <a:buSzPct val="150000"/>
            </a:pPr>
            <a:r>
              <a:rPr lang="en-US" sz="2800" dirty="0">
                <a:solidFill>
                  <a:schemeClr val="tx1"/>
                </a:solidFill>
              </a:rPr>
              <a:t>Catalyzes deeper learning and questioning</a:t>
            </a:r>
          </a:p>
          <a:p>
            <a:pPr>
              <a:lnSpc>
                <a:spcPct val="100000"/>
              </a:lnSpc>
              <a:spcAft>
                <a:spcPts val="1200"/>
              </a:spcAft>
              <a:buSzPct val="150000"/>
            </a:pPr>
            <a:r>
              <a:rPr lang="en-US" sz="2800" dirty="0">
                <a:solidFill>
                  <a:schemeClr val="tx1"/>
                </a:solidFill>
              </a:rPr>
              <a:t>Reinforces skills for civic engagement</a:t>
            </a:r>
          </a:p>
          <a:p>
            <a:pPr>
              <a:lnSpc>
                <a:spcPct val="100000"/>
              </a:lnSpc>
              <a:spcAft>
                <a:spcPts val="1200"/>
              </a:spcAft>
              <a:buSzPct val="150000"/>
            </a:pPr>
            <a:r>
              <a:rPr lang="en-US" sz="2800" dirty="0">
                <a:solidFill>
                  <a:schemeClr val="tx1"/>
                </a:solidFill>
              </a:rPr>
              <a:t>Deepens and connects their learning to the people and places they see everyday</a:t>
            </a:r>
          </a:p>
          <a:p>
            <a:pPr>
              <a:lnSpc>
                <a:spcPct val="100000"/>
              </a:lnSpc>
              <a:spcAft>
                <a:spcPts val="1200"/>
              </a:spcAft>
              <a:buSzPct val="150000"/>
            </a:pPr>
            <a:r>
              <a:rPr lang="en-US" sz="2800" dirty="0">
                <a:solidFill>
                  <a:schemeClr val="tx1"/>
                </a:solidFill>
              </a:rPr>
              <a:t>Creates pathways for ongoing civic involvement</a:t>
            </a:r>
          </a:p>
          <a:p>
            <a:pPr>
              <a:lnSpc>
                <a:spcPct val="100000"/>
              </a:lnSpc>
              <a:spcAft>
                <a:spcPts val="1200"/>
              </a:spcAft>
              <a:buSzPct val="150000"/>
            </a:pPr>
            <a:endParaRPr lang="en-US" sz="2800" dirty="0">
              <a:solidFill>
                <a:schemeClr val="tx1"/>
              </a:solidFill>
            </a:endParaRPr>
          </a:p>
        </p:txBody>
      </p:sp>
    </p:spTree>
    <p:extLst>
      <p:ext uri="{BB962C8B-B14F-4D97-AF65-F5344CB8AC3E}">
        <p14:creationId xmlns:p14="http://schemas.microsoft.com/office/powerpoint/2010/main" val="2666273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306F3-45F3-F3D0-BDAC-58B970328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D2E1C-579F-A80A-6799-856F7B0012FD}"/>
              </a:ext>
            </a:extLst>
          </p:cNvPr>
          <p:cNvSpPr>
            <a:spLocks noGrp="1"/>
          </p:cNvSpPr>
          <p:nvPr>
            <p:ph type="title"/>
          </p:nvPr>
        </p:nvSpPr>
        <p:spPr/>
        <p:txBody>
          <a:bodyPr/>
          <a:lstStyle/>
          <a:p>
            <a:r>
              <a:rPr lang="en-US" sz="3200" dirty="0"/>
              <a:t>Supporting Practice 4: Experience Simulations</a:t>
            </a:r>
          </a:p>
        </p:txBody>
      </p:sp>
      <p:sp>
        <p:nvSpPr>
          <p:cNvPr id="3" name="Slide Number Placeholder 2">
            <a:extLst>
              <a:ext uri="{FF2B5EF4-FFF2-40B4-BE49-F238E27FC236}">
                <a16:creationId xmlns:a16="http://schemas.microsoft.com/office/drawing/2014/main" id="{CCDF34EF-BA7B-6C7D-2BBC-CC686D73C2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42</a:t>
            </a:fld>
            <a:endParaRPr lang="en-US"/>
          </a:p>
        </p:txBody>
      </p:sp>
      <p:sp>
        <p:nvSpPr>
          <p:cNvPr id="5" name="Text Placeholder 4">
            <a:extLst>
              <a:ext uri="{FF2B5EF4-FFF2-40B4-BE49-F238E27FC236}">
                <a16:creationId xmlns:a16="http://schemas.microsoft.com/office/drawing/2014/main" id="{231B39B0-AF4E-74B7-94DE-43DD7C2E99FE}"/>
              </a:ext>
            </a:extLst>
          </p:cNvPr>
          <p:cNvSpPr>
            <a:spLocks noGrp="1"/>
          </p:cNvSpPr>
          <p:nvPr>
            <p:ph type="body" idx="2"/>
          </p:nvPr>
        </p:nvSpPr>
        <p:spPr>
          <a:xfrm>
            <a:off x="304800" y="2008794"/>
            <a:ext cx="11582400" cy="1201200"/>
          </a:xfrm>
        </p:spPr>
        <p:txBody>
          <a:bodyPr/>
          <a:lstStyle/>
          <a:p>
            <a:pPr>
              <a:lnSpc>
                <a:spcPct val="100000"/>
              </a:lnSpc>
              <a:spcAft>
                <a:spcPts val="1200"/>
              </a:spcAft>
              <a:buSzPct val="150000"/>
            </a:pPr>
            <a:r>
              <a:rPr lang="en-US" sz="2800" dirty="0">
                <a:solidFill>
                  <a:schemeClr val="tx1"/>
                </a:solidFill>
              </a:rPr>
              <a:t>Brings civic processes to life</a:t>
            </a:r>
          </a:p>
          <a:p>
            <a:pPr>
              <a:lnSpc>
                <a:spcPct val="100000"/>
              </a:lnSpc>
              <a:spcAft>
                <a:spcPts val="1200"/>
              </a:spcAft>
              <a:buSzPct val="150000"/>
            </a:pPr>
            <a:r>
              <a:rPr lang="en-US" sz="2800" dirty="0">
                <a:solidFill>
                  <a:schemeClr val="tx1"/>
                </a:solidFill>
              </a:rPr>
              <a:t>Helps students understand and experience real-world democratic systems</a:t>
            </a:r>
          </a:p>
          <a:p>
            <a:pPr>
              <a:lnSpc>
                <a:spcPct val="100000"/>
              </a:lnSpc>
              <a:spcAft>
                <a:spcPts val="1200"/>
              </a:spcAft>
              <a:buSzPct val="150000"/>
            </a:pPr>
            <a:r>
              <a:rPr lang="en-US" sz="2800" dirty="0">
                <a:solidFill>
                  <a:schemeClr val="tx1"/>
                </a:solidFill>
              </a:rPr>
              <a:t>Allows students to practice civic participation</a:t>
            </a:r>
          </a:p>
          <a:p>
            <a:pPr>
              <a:lnSpc>
                <a:spcPct val="100000"/>
              </a:lnSpc>
              <a:spcAft>
                <a:spcPts val="1200"/>
              </a:spcAft>
              <a:buSzPct val="150000"/>
            </a:pPr>
            <a:r>
              <a:rPr lang="en-US" sz="2800" dirty="0">
                <a:solidFill>
                  <a:schemeClr val="tx1"/>
                </a:solidFill>
              </a:rPr>
              <a:t>Helps students understand complex civic processes</a:t>
            </a:r>
          </a:p>
          <a:p>
            <a:pPr>
              <a:lnSpc>
                <a:spcPct val="100000"/>
              </a:lnSpc>
              <a:spcAft>
                <a:spcPts val="1200"/>
              </a:spcAft>
              <a:buSzPct val="150000"/>
            </a:pPr>
            <a:endParaRPr lang="en-US" sz="2800" dirty="0">
              <a:solidFill>
                <a:schemeClr val="tx1"/>
              </a:solidFill>
            </a:endParaRPr>
          </a:p>
        </p:txBody>
      </p:sp>
      <p:sp>
        <p:nvSpPr>
          <p:cNvPr id="4" name="Text Placeholder 3">
            <a:extLst>
              <a:ext uri="{FF2B5EF4-FFF2-40B4-BE49-F238E27FC236}">
                <a16:creationId xmlns:a16="http://schemas.microsoft.com/office/drawing/2014/main" id="{E645120E-DD1F-59EA-A4A8-DCFF0C4FAF28}"/>
              </a:ext>
            </a:extLst>
          </p:cNvPr>
          <p:cNvSpPr>
            <a:spLocks noGrp="1"/>
          </p:cNvSpPr>
          <p:nvPr>
            <p:ph type="body" idx="1"/>
          </p:nvPr>
        </p:nvSpPr>
        <p:spPr>
          <a:xfrm>
            <a:off x="304800" y="1158402"/>
            <a:ext cx="11582400" cy="850392"/>
          </a:xfrm>
        </p:spPr>
        <p:txBody>
          <a:bodyPr/>
          <a:lstStyle/>
          <a:p>
            <a:r>
              <a:rPr lang="en-US" sz="2800" dirty="0">
                <a:solidFill>
                  <a:schemeClr val="accent2">
                    <a:lumMod val="60000"/>
                    <a:lumOff val="40000"/>
                  </a:schemeClr>
                </a:solidFill>
              </a:rPr>
              <a:t>Experiencing simulations:</a:t>
            </a:r>
          </a:p>
        </p:txBody>
      </p:sp>
    </p:spTree>
    <p:extLst>
      <p:ext uri="{BB962C8B-B14F-4D97-AF65-F5344CB8AC3E}">
        <p14:creationId xmlns:p14="http://schemas.microsoft.com/office/powerpoint/2010/main" val="3424005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F3FAE-27B8-6A8F-8F92-4FAE60C1B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F5EA8-A6BC-2C0A-69DC-81C43AA5E31F}"/>
              </a:ext>
            </a:extLst>
          </p:cNvPr>
          <p:cNvSpPr>
            <a:spLocks noGrp="1"/>
          </p:cNvSpPr>
          <p:nvPr>
            <p:ph type="title"/>
          </p:nvPr>
        </p:nvSpPr>
        <p:spPr/>
        <p:txBody>
          <a:bodyPr/>
          <a:lstStyle/>
          <a:p>
            <a:r>
              <a:rPr lang="en-US" sz="3200" dirty="0"/>
              <a:t>Supporting Practice 4: Experience Simulations</a:t>
            </a:r>
          </a:p>
        </p:txBody>
      </p:sp>
      <p:sp>
        <p:nvSpPr>
          <p:cNvPr id="3" name="Slide Number Placeholder 2">
            <a:extLst>
              <a:ext uri="{FF2B5EF4-FFF2-40B4-BE49-F238E27FC236}">
                <a16:creationId xmlns:a16="http://schemas.microsoft.com/office/drawing/2014/main" id="{42DD11DF-A220-2702-B5F4-5514B5E4AC8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43</a:t>
            </a:fld>
            <a:endParaRPr lang="en-US"/>
          </a:p>
        </p:txBody>
      </p:sp>
      <p:sp>
        <p:nvSpPr>
          <p:cNvPr id="5" name="Text Placeholder 4">
            <a:extLst>
              <a:ext uri="{FF2B5EF4-FFF2-40B4-BE49-F238E27FC236}">
                <a16:creationId xmlns:a16="http://schemas.microsoft.com/office/drawing/2014/main" id="{96CE785E-416C-AC14-591C-3B050AE0CAC9}"/>
              </a:ext>
            </a:extLst>
          </p:cNvPr>
          <p:cNvSpPr>
            <a:spLocks noGrp="1"/>
          </p:cNvSpPr>
          <p:nvPr>
            <p:ph type="body" idx="2"/>
          </p:nvPr>
        </p:nvSpPr>
        <p:spPr>
          <a:xfrm>
            <a:off x="304800" y="2008794"/>
            <a:ext cx="11582400" cy="1201200"/>
          </a:xfrm>
        </p:spPr>
        <p:txBody>
          <a:bodyPr/>
          <a:lstStyle/>
          <a:p>
            <a:pPr>
              <a:lnSpc>
                <a:spcPct val="100000"/>
              </a:lnSpc>
              <a:spcAft>
                <a:spcPts val="1200"/>
              </a:spcAft>
              <a:buSzPct val="150000"/>
            </a:pPr>
            <a:r>
              <a:rPr lang="en-US" sz="2800" dirty="0">
                <a:solidFill>
                  <a:schemeClr val="tx1"/>
                </a:solidFill>
              </a:rPr>
              <a:t>Elections and the electoral processes</a:t>
            </a:r>
          </a:p>
          <a:p>
            <a:pPr>
              <a:lnSpc>
                <a:spcPct val="100000"/>
              </a:lnSpc>
              <a:spcAft>
                <a:spcPts val="1200"/>
              </a:spcAft>
              <a:buSzPct val="150000"/>
            </a:pPr>
            <a:r>
              <a:rPr lang="en-US" sz="2800" dirty="0">
                <a:solidFill>
                  <a:schemeClr val="tx1"/>
                </a:solidFill>
              </a:rPr>
              <a:t>Model Legislatures – Congress, Judicial</a:t>
            </a:r>
          </a:p>
          <a:p>
            <a:pPr>
              <a:lnSpc>
                <a:spcPct val="100000"/>
              </a:lnSpc>
              <a:spcAft>
                <a:spcPts val="1200"/>
              </a:spcAft>
              <a:buSzPct val="150000"/>
            </a:pPr>
            <a:r>
              <a:rPr lang="en-US" sz="2800" dirty="0">
                <a:solidFill>
                  <a:schemeClr val="tx1"/>
                </a:solidFill>
              </a:rPr>
              <a:t>Budget simulations</a:t>
            </a:r>
          </a:p>
          <a:p>
            <a:pPr>
              <a:lnSpc>
                <a:spcPct val="100000"/>
              </a:lnSpc>
              <a:spcAft>
                <a:spcPts val="1200"/>
              </a:spcAft>
              <a:buSzPct val="150000"/>
            </a:pPr>
            <a:r>
              <a:rPr lang="en-US" sz="2800" dirty="0">
                <a:solidFill>
                  <a:schemeClr val="tx1"/>
                </a:solidFill>
              </a:rPr>
              <a:t>Local government role-playing</a:t>
            </a:r>
          </a:p>
          <a:p>
            <a:pPr>
              <a:lnSpc>
                <a:spcPct val="100000"/>
              </a:lnSpc>
              <a:spcAft>
                <a:spcPts val="1200"/>
              </a:spcAft>
              <a:buSzPct val="150000"/>
            </a:pPr>
            <a:r>
              <a:rPr lang="en-US" sz="2800" dirty="0">
                <a:solidFill>
                  <a:schemeClr val="tx1"/>
                </a:solidFill>
              </a:rPr>
              <a:t>Town hall meetings</a:t>
            </a:r>
          </a:p>
          <a:p>
            <a:pPr>
              <a:lnSpc>
                <a:spcPct val="100000"/>
              </a:lnSpc>
              <a:spcAft>
                <a:spcPts val="1200"/>
              </a:spcAft>
              <a:buSzPct val="150000"/>
            </a:pPr>
            <a:r>
              <a:rPr lang="en-US" sz="2800" dirty="0">
                <a:solidFill>
                  <a:schemeClr val="tx1"/>
                </a:solidFill>
              </a:rPr>
              <a:t>International diplomacy</a:t>
            </a:r>
          </a:p>
          <a:p>
            <a:pPr>
              <a:lnSpc>
                <a:spcPct val="100000"/>
              </a:lnSpc>
              <a:spcAft>
                <a:spcPts val="1200"/>
              </a:spcAft>
              <a:buSzPct val="150000"/>
            </a:pPr>
            <a:endParaRPr lang="en-US" sz="2800" dirty="0">
              <a:solidFill>
                <a:schemeClr val="tx1"/>
              </a:solidFill>
            </a:endParaRPr>
          </a:p>
        </p:txBody>
      </p:sp>
      <p:sp>
        <p:nvSpPr>
          <p:cNvPr id="4" name="Text Placeholder 3">
            <a:extLst>
              <a:ext uri="{FF2B5EF4-FFF2-40B4-BE49-F238E27FC236}">
                <a16:creationId xmlns:a16="http://schemas.microsoft.com/office/drawing/2014/main" id="{F491FD1F-EEAD-FE4B-4422-67654261F991}"/>
              </a:ext>
            </a:extLst>
          </p:cNvPr>
          <p:cNvSpPr>
            <a:spLocks noGrp="1"/>
          </p:cNvSpPr>
          <p:nvPr>
            <p:ph type="body" idx="1"/>
          </p:nvPr>
        </p:nvSpPr>
        <p:spPr>
          <a:xfrm>
            <a:off x="304800" y="1158402"/>
            <a:ext cx="11582400" cy="850392"/>
          </a:xfrm>
        </p:spPr>
        <p:txBody>
          <a:bodyPr/>
          <a:lstStyle/>
          <a:p>
            <a:r>
              <a:rPr lang="en-US" sz="2800" dirty="0">
                <a:solidFill>
                  <a:schemeClr val="accent2">
                    <a:lumMod val="60000"/>
                    <a:lumOff val="40000"/>
                  </a:schemeClr>
                </a:solidFill>
              </a:rPr>
              <a:t>Example types of simulations:</a:t>
            </a:r>
          </a:p>
        </p:txBody>
      </p:sp>
    </p:spTree>
    <p:extLst>
      <p:ext uri="{BB962C8B-B14F-4D97-AF65-F5344CB8AC3E}">
        <p14:creationId xmlns:p14="http://schemas.microsoft.com/office/powerpoint/2010/main" val="2622884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7545-B9A1-4226-2BA1-2DD4B2FAD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9F91B-940C-953E-FA51-74926FC420F4}"/>
              </a:ext>
            </a:extLst>
          </p:cNvPr>
          <p:cNvSpPr>
            <a:spLocks noGrp="1"/>
          </p:cNvSpPr>
          <p:nvPr>
            <p:ph type="title"/>
          </p:nvPr>
        </p:nvSpPr>
        <p:spPr/>
        <p:txBody>
          <a:bodyPr/>
          <a:lstStyle/>
          <a:p>
            <a:r>
              <a:rPr lang="en-US" sz="3200" dirty="0"/>
              <a:t>Supporting Practice 5: Develop Civic Media Literacy</a:t>
            </a:r>
          </a:p>
        </p:txBody>
      </p:sp>
      <p:sp>
        <p:nvSpPr>
          <p:cNvPr id="3" name="Slide Number Placeholder 2">
            <a:extLst>
              <a:ext uri="{FF2B5EF4-FFF2-40B4-BE49-F238E27FC236}">
                <a16:creationId xmlns:a16="http://schemas.microsoft.com/office/drawing/2014/main" id="{9D21FF8C-A080-D638-DB18-8E976F426C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44</a:t>
            </a:fld>
            <a:endParaRPr lang="en-US"/>
          </a:p>
        </p:txBody>
      </p:sp>
      <p:sp>
        <p:nvSpPr>
          <p:cNvPr id="5" name="Text Placeholder 4">
            <a:extLst>
              <a:ext uri="{FF2B5EF4-FFF2-40B4-BE49-F238E27FC236}">
                <a16:creationId xmlns:a16="http://schemas.microsoft.com/office/drawing/2014/main" id="{2413A7FA-718F-5416-2D1B-0BED208FBB06}"/>
              </a:ext>
            </a:extLst>
          </p:cNvPr>
          <p:cNvSpPr>
            <a:spLocks noGrp="1"/>
          </p:cNvSpPr>
          <p:nvPr>
            <p:ph type="body" idx="2"/>
          </p:nvPr>
        </p:nvSpPr>
        <p:spPr>
          <a:xfrm>
            <a:off x="304800" y="2008794"/>
            <a:ext cx="11582400" cy="1201200"/>
          </a:xfrm>
        </p:spPr>
        <p:txBody>
          <a:bodyPr/>
          <a:lstStyle/>
          <a:p>
            <a:pPr>
              <a:lnSpc>
                <a:spcPct val="100000"/>
              </a:lnSpc>
              <a:spcAft>
                <a:spcPts val="1200"/>
              </a:spcAft>
              <a:buSzPct val="150000"/>
            </a:pPr>
            <a:r>
              <a:rPr lang="en-US" sz="2800" dirty="0">
                <a:solidFill>
                  <a:schemeClr val="tx1"/>
                </a:solidFill>
              </a:rPr>
              <a:t>Critically consume media content and evaluate it for credibility and bias</a:t>
            </a:r>
          </a:p>
          <a:p>
            <a:pPr>
              <a:lnSpc>
                <a:spcPct val="100000"/>
              </a:lnSpc>
              <a:spcAft>
                <a:spcPts val="1200"/>
              </a:spcAft>
              <a:buSzPct val="150000"/>
            </a:pPr>
            <a:r>
              <a:rPr lang="en-US" sz="2800" dirty="0">
                <a:solidFill>
                  <a:schemeClr val="tx1"/>
                </a:solidFill>
              </a:rPr>
              <a:t>Understand media’s impact on public opinion and democracy</a:t>
            </a:r>
          </a:p>
          <a:p>
            <a:pPr>
              <a:lnSpc>
                <a:spcPct val="100000"/>
              </a:lnSpc>
              <a:spcAft>
                <a:spcPts val="1200"/>
              </a:spcAft>
              <a:buSzPct val="150000"/>
            </a:pPr>
            <a:r>
              <a:rPr lang="en-US" sz="2800" dirty="0">
                <a:solidFill>
                  <a:schemeClr val="tx1"/>
                </a:solidFill>
              </a:rPr>
              <a:t>Recognize misinformation, disinformation, and its purpose</a:t>
            </a:r>
          </a:p>
          <a:p>
            <a:pPr>
              <a:lnSpc>
                <a:spcPct val="100000"/>
              </a:lnSpc>
              <a:spcAft>
                <a:spcPts val="1200"/>
              </a:spcAft>
              <a:buSzPct val="150000"/>
            </a:pPr>
            <a:r>
              <a:rPr lang="en-US" sz="2800" dirty="0">
                <a:solidFill>
                  <a:schemeClr val="tx1"/>
                </a:solidFill>
              </a:rPr>
              <a:t>Engage with and construct media for civic purposes</a:t>
            </a:r>
          </a:p>
          <a:p>
            <a:pPr>
              <a:lnSpc>
                <a:spcPct val="100000"/>
              </a:lnSpc>
              <a:spcAft>
                <a:spcPts val="1200"/>
              </a:spcAft>
              <a:buSzPct val="150000"/>
            </a:pPr>
            <a:endParaRPr lang="en-US" sz="2800" dirty="0">
              <a:solidFill>
                <a:schemeClr val="tx1"/>
              </a:solidFill>
            </a:endParaRPr>
          </a:p>
        </p:txBody>
      </p:sp>
      <p:sp>
        <p:nvSpPr>
          <p:cNvPr id="4" name="Text Placeholder 3">
            <a:extLst>
              <a:ext uri="{FF2B5EF4-FFF2-40B4-BE49-F238E27FC236}">
                <a16:creationId xmlns:a16="http://schemas.microsoft.com/office/drawing/2014/main" id="{36F4DB61-BF9C-3257-C8FB-E954CF6910AF}"/>
              </a:ext>
            </a:extLst>
          </p:cNvPr>
          <p:cNvSpPr>
            <a:spLocks noGrp="1"/>
          </p:cNvSpPr>
          <p:nvPr>
            <p:ph type="body" idx="1"/>
          </p:nvPr>
        </p:nvSpPr>
        <p:spPr>
          <a:xfrm>
            <a:off x="304800" y="1158402"/>
            <a:ext cx="11582400" cy="850392"/>
          </a:xfrm>
        </p:spPr>
        <p:txBody>
          <a:bodyPr/>
          <a:lstStyle/>
          <a:p>
            <a:r>
              <a:rPr lang="en-US" sz="2800" dirty="0">
                <a:solidFill>
                  <a:schemeClr val="accent2">
                    <a:lumMod val="60000"/>
                    <a:lumOff val="40000"/>
                  </a:schemeClr>
                </a:solidFill>
              </a:rPr>
              <a:t>Students as powerful media consumers and producers:</a:t>
            </a:r>
          </a:p>
        </p:txBody>
      </p:sp>
    </p:spTree>
    <p:extLst>
      <p:ext uri="{BB962C8B-B14F-4D97-AF65-F5344CB8AC3E}">
        <p14:creationId xmlns:p14="http://schemas.microsoft.com/office/powerpoint/2010/main" val="3646741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F76D-EED7-39AD-592E-382AB8BBB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39517-EF74-194F-EBB2-C036AC90A79E}"/>
              </a:ext>
            </a:extLst>
          </p:cNvPr>
          <p:cNvSpPr>
            <a:spLocks noGrp="1"/>
          </p:cNvSpPr>
          <p:nvPr>
            <p:ph type="title"/>
          </p:nvPr>
        </p:nvSpPr>
        <p:spPr/>
        <p:txBody>
          <a:bodyPr/>
          <a:lstStyle/>
          <a:p>
            <a:r>
              <a:rPr lang="en-US" dirty="0"/>
              <a:t>Part 4</a:t>
            </a:r>
          </a:p>
        </p:txBody>
      </p:sp>
      <p:sp>
        <p:nvSpPr>
          <p:cNvPr id="3" name="Text Placeholder 2">
            <a:extLst>
              <a:ext uri="{FF2B5EF4-FFF2-40B4-BE49-F238E27FC236}">
                <a16:creationId xmlns:a16="http://schemas.microsoft.com/office/drawing/2014/main" id="{760990D9-8B7E-47EE-CF75-82659F2B5DBE}"/>
              </a:ext>
            </a:extLst>
          </p:cNvPr>
          <p:cNvSpPr>
            <a:spLocks noGrp="1"/>
          </p:cNvSpPr>
          <p:nvPr>
            <p:ph type="body" idx="1"/>
          </p:nvPr>
        </p:nvSpPr>
        <p:spPr>
          <a:xfrm>
            <a:off x="2483172" y="3633089"/>
            <a:ext cx="7225656" cy="1581912"/>
          </a:xfrm>
        </p:spPr>
        <p:txBody>
          <a:bodyPr/>
          <a:lstStyle/>
          <a:p>
            <a:pPr marL="0"/>
            <a:r>
              <a:rPr lang="en-US" sz="2800" dirty="0">
                <a:latin typeface="Libre Franklin" pitchFamily="2" charset="0"/>
              </a:rPr>
              <a:t>Civic Action Projects</a:t>
            </a:r>
            <a:endParaRPr lang="en-US" dirty="0"/>
          </a:p>
        </p:txBody>
      </p:sp>
    </p:spTree>
    <p:extLst>
      <p:ext uri="{BB962C8B-B14F-4D97-AF65-F5344CB8AC3E}">
        <p14:creationId xmlns:p14="http://schemas.microsoft.com/office/powerpoint/2010/main" val="2717248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83E8D-9E3C-D52C-4B3A-251D083614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46</a:t>
            </a:fld>
            <a:endParaRPr lang="en-US"/>
          </a:p>
        </p:txBody>
      </p:sp>
      <p:pic>
        <p:nvPicPr>
          <p:cNvPr id="3" name="Picture 2" descr="A diagram of a student's project&#10;&#10;Description automatically generated with medium confidence">
            <a:extLst>
              <a:ext uri="{FF2B5EF4-FFF2-40B4-BE49-F238E27FC236}">
                <a16:creationId xmlns:a16="http://schemas.microsoft.com/office/drawing/2014/main" id="{B7B7A33E-69D9-62E5-E1F7-33802CBA7E83}"/>
              </a:ext>
            </a:extLst>
          </p:cNvPr>
          <p:cNvPicPr>
            <a:picLocks noChangeAspect="1"/>
          </p:cNvPicPr>
          <p:nvPr/>
        </p:nvPicPr>
        <p:blipFill>
          <a:blip r:embed="rId3"/>
          <a:stretch>
            <a:fillRect/>
          </a:stretch>
        </p:blipFill>
        <p:spPr>
          <a:xfrm>
            <a:off x="1147232" y="186930"/>
            <a:ext cx="9775964" cy="6450259"/>
          </a:xfrm>
          <a:prstGeom prst="rect">
            <a:avLst/>
          </a:prstGeom>
        </p:spPr>
      </p:pic>
      <p:sp>
        <p:nvSpPr>
          <p:cNvPr id="4" name="Rectangle 3">
            <a:extLst>
              <a:ext uri="{FF2B5EF4-FFF2-40B4-BE49-F238E27FC236}">
                <a16:creationId xmlns:a16="http://schemas.microsoft.com/office/drawing/2014/main" id="{C172B01F-D008-4CB4-0928-661AD9CD6E4C}"/>
              </a:ext>
            </a:extLst>
          </p:cNvPr>
          <p:cNvSpPr/>
          <p:nvPr/>
        </p:nvSpPr>
        <p:spPr>
          <a:xfrm>
            <a:off x="10741153" y="6059424"/>
            <a:ext cx="1182623" cy="594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88A981-6D37-5D4D-308D-F8E8D6ABFAEC}"/>
              </a:ext>
            </a:extLst>
          </p:cNvPr>
          <p:cNvSpPr/>
          <p:nvPr/>
        </p:nvSpPr>
        <p:spPr>
          <a:xfrm>
            <a:off x="-8095" y="6042484"/>
            <a:ext cx="1182623" cy="594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323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62A7-AB91-ED84-7886-0E42E8FCE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297E3-937C-2B29-6A6D-2359F9F7C70A}"/>
              </a:ext>
            </a:extLst>
          </p:cNvPr>
          <p:cNvSpPr>
            <a:spLocks noGrp="1"/>
          </p:cNvSpPr>
          <p:nvPr>
            <p:ph type="title"/>
          </p:nvPr>
        </p:nvSpPr>
        <p:spPr/>
        <p:txBody>
          <a:bodyPr/>
          <a:lstStyle/>
          <a:p>
            <a:r>
              <a:rPr lang="en-US" dirty="0"/>
              <a:t>Civic Action Projects</a:t>
            </a:r>
          </a:p>
        </p:txBody>
      </p:sp>
      <p:sp>
        <p:nvSpPr>
          <p:cNvPr id="3" name="Slide Number Placeholder 2">
            <a:extLst>
              <a:ext uri="{FF2B5EF4-FFF2-40B4-BE49-F238E27FC236}">
                <a16:creationId xmlns:a16="http://schemas.microsoft.com/office/drawing/2014/main" id="{795292E1-EA84-20E4-E643-DE6B879A87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47</a:t>
            </a:fld>
            <a:endParaRPr lang="en-US"/>
          </a:p>
        </p:txBody>
      </p:sp>
      <p:sp>
        <p:nvSpPr>
          <p:cNvPr id="4" name="Text Placeholder 3">
            <a:extLst>
              <a:ext uri="{FF2B5EF4-FFF2-40B4-BE49-F238E27FC236}">
                <a16:creationId xmlns:a16="http://schemas.microsoft.com/office/drawing/2014/main" id="{163758E8-5A25-7BFF-1562-30F08722E567}"/>
              </a:ext>
            </a:extLst>
          </p:cNvPr>
          <p:cNvSpPr>
            <a:spLocks noGrp="1"/>
          </p:cNvSpPr>
          <p:nvPr>
            <p:ph type="body" idx="1"/>
          </p:nvPr>
        </p:nvSpPr>
        <p:spPr/>
        <p:txBody>
          <a:bodyPr/>
          <a:lstStyle/>
          <a:p>
            <a:r>
              <a:rPr lang="en-US" sz="2800" dirty="0">
                <a:solidFill>
                  <a:schemeClr val="accent3"/>
                </a:solidFill>
              </a:rPr>
              <a:t>Project Phases</a:t>
            </a:r>
          </a:p>
        </p:txBody>
      </p:sp>
      <p:sp>
        <p:nvSpPr>
          <p:cNvPr id="5" name="Text Placeholder 4">
            <a:extLst>
              <a:ext uri="{FF2B5EF4-FFF2-40B4-BE49-F238E27FC236}">
                <a16:creationId xmlns:a16="http://schemas.microsoft.com/office/drawing/2014/main" id="{6DD5B0F1-35C5-5ED1-6F6B-1AD4A93392A3}"/>
              </a:ext>
            </a:extLst>
          </p:cNvPr>
          <p:cNvSpPr>
            <a:spLocks noGrp="1"/>
          </p:cNvSpPr>
          <p:nvPr>
            <p:ph type="body" idx="2"/>
          </p:nvPr>
        </p:nvSpPr>
        <p:spPr>
          <a:xfrm>
            <a:off x="304800" y="1881665"/>
            <a:ext cx="11582400" cy="3703320"/>
          </a:xfrm>
        </p:spPr>
        <p:txBody>
          <a:bodyPr/>
          <a:lstStyle/>
          <a:p>
            <a:pPr marL="514350" indent="-285750">
              <a:buSzPct val="150000"/>
              <a:buFont typeface="Arial" panose="020B0604020202020204" pitchFamily="34" charset="0"/>
              <a:buChar char="•"/>
            </a:pPr>
            <a:r>
              <a:rPr lang="en-US" sz="2800" dirty="0"/>
              <a:t>Phase 1: Reinforce a Supportive Community</a:t>
            </a:r>
          </a:p>
          <a:p>
            <a:pPr marL="514350" indent="-285750">
              <a:buSzPct val="150000"/>
              <a:buFont typeface="Arial" panose="020B0604020202020204" pitchFamily="34" charset="0"/>
              <a:buChar char="•"/>
            </a:pPr>
            <a:r>
              <a:rPr lang="en-US" sz="2800" dirty="0"/>
              <a:t>Phase 2: Develop Questions &amp; Plan Inquiry</a:t>
            </a:r>
          </a:p>
          <a:p>
            <a:pPr marL="514350" indent="-285750">
              <a:buSzPct val="150000"/>
              <a:buFont typeface="Arial" panose="020B0604020202020204" pitchFamily="34" charset="0"/>
              <a:buChar char="•"/>
            </a:pPr>
            <a:r>
              <a:rPr lang="en-US" sz="2800" dirty="0"/>
              <a:t>Phase 3: Conduct Research</a:t>
            </a:r>
          </a:p>
          <a:p>
            <a:pPr marL="514350" indent="-285750">
              <a:buSzPct val="150000"/>
              <a:buFont typeface="Arial" panose="020B0604020202020204" pitchFamily="34" charset="0"/>
              <a:buChar char="•"/>
            </a:pPr>
            <a:r>
              <a:rPr lang="en-US" sz="2800" dirty="0"/>
              <a:t>Phase 4: Analyze &amp; Draw Conclusions</a:t>
            </a:r>
          </a:p>
          <a:p>
            <a:pPr marL="514350" indent="-285750">
              <a:buSzPct val="150000"/>
              <a:buFont typeface="Arial" panose="020B0604020202020204" pitchFamily="34" charset="0"/>
              <a:buChar char="•"/>
            </a:pPr>
            <a:r>
              <a:rPr lang="en-US" sz="2800" dirty="0"/>
              <a:t>Phase 5: Identify Solutions and Plan for Action</a:t>
            </a:r>
          </a:p>
          <a:p>
            <a:pPr marL="514350" indent="-285750">
              <a:buSzPct val="150000"/>
              <a:buFont typeface="Arial" panose="020B0604020202020204" pitchFamily="34" charset="0"/>
              <a:buChar char="•"/>
            </a:pPr>
            <a:r>
              <a:rPr lang="en-US" sz="2800" dirty="0"/>
              <a:t>Phase 6: Implement and Reflect</a:t>
            </a:r>
          </a:p>
        </p:txBody>
      </p:sp>
      <p:pic>
        <p:nvPicPr>
          <p:cNvPr id="6" name="Picture 5" descr="A diagram of a variety of components&#10;&#10;Description automatically generated with medium confidence">
            <a:extLst>
              <a:ext uri="{FF2B5EF4-FFF2-40B4-BE49-F238E27FC236}">
                <a16:creationId xmlns:a16="http://schemas.microsoft.com/office/drawing/2014/main" id="{1A380213-5D43-D206-72F7-38EEED83879C}"/>
              </a:ext>
            </a:extLst>
          </p:cNvPr>
          <p:cNvPicPr>
            <a:picLocks noChangeAspect="1"/>
          </p:cNvPicPr>
          <p:nvPr/>
        </p:nvPicPr>
        <p:blipFill>
          <a:blip r:embed="rId3"/>
          <a:srcRect l="4500" t="37979" r="3279" b="20450"/>
          <a:stretch/>
        </p:blipFill>
        <p:spPr>
          <a:xfrm>
            <a:off x="5904411" y="348999"/>
            <a:ext cx="6236071" cy="1581246"/>
          </a:xfrm>
          <a:prstGeom prst="rect">
            <a:avLst/>
          </a:prstGeom>
        </p:spPr>
      </p:pic>
    </p:spTree>
    <p:extLst>
      <p:ext uri="{BB962C8B-B14F-4D97-AF65-F5344CB8AC3E}">
        <p14:creationId xmlns:p14="http://schemas.microsoft.com/office/powerpoint/2010/main" val="257233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38B78-D37F-BC02-B552-D59AF6942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0BE25-E14D-277D-5670-7857543FA931}"/>
              </a:ext>
            </a:extLst>
          </p:cNvPr>
          <p:cNvSpPr>
            <a:spLocks noGrp="1"/>
          </p:cNvSpPr>
          <p:nvPr>
            <p:ph type="title"/>
          </p:nvPr>
        </p:nvSpPr>
        <p:spPr/>
        <p:txBody>
          <a:bodyPr/>
          <a:lstStyle/>
          <a:p>
            <a:r>
              <a:rPr lang="en-US" dirty="0"/>
              <a:t>Project Phases and the Inquiry Arc</a:t>
            </a:r>
          </a:p>
        </p:txBody>
      </p:sp>
      <p:sp>
        <p:nvSpPr>
          <p:cNvPr id="3" name="Slide Number Placeholder 2">
            <a:extLst>
              <a:ext uri="{FF2B5EF4-FFF2-40B4-BE49-F238E27FC236}">
                <a16:creationId xmlns:a16="http://schemas.microsoft.com/office/drawing/2014/main" id="{1E3B080B-DE04-8AFC-8D99-400A4A71A33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48</a:t>
            </a:fld>
            <a:endParaRPr lang="en-US"/>
          </a:p>
        </p:txBody>
      </p:sp>
      <p:pic>
        <p:nvPicPr>
          <p:cNvPr id="9" name="Picture 8" descr="A diagram of a diagram of a puzzle&#10;&#10;Description automatically generated">
            <a:extLst>
              <a:ext uri="{FF2B5EF4-FFF2-40B4-BE49-F238E27FC236}">
                <a16:creationId xmlns:a16="http://schemas.microsoft.com/office/drawing/2014/main" id="{10FB0630-BDB2-5AC4-F3B2-B42D348BA806}"/>
              </a:ext>
            </a:extLst>
          </p:cNvPr>
          <p:cNvPicPr>
            <a:picLocks noChangeAspect="1"/>
          </p:cNvPicPr>
          <p:nvPr/>
        </p:nvPicPr>
        <p:blipFill>
          <a:blip r:embed="rId3"/>
          <a:stretch>
            <a:fillRect/>
          </a:stretch>
        </p:blipFill>
        <p:spPr>
          <a:xfrm>
            <a:off x="2399016" y="864057"/>
            <a:ext cx="7127965" cy="3760165"/>
          </a:xfrm>
          <a:prstGeom prst="rect">
            <a:avLst/>
          </a:prstGeom>
        </p:spPr>
      </p:pic>
      <p:sp>
        <p:nvSpPr>
          <p:cNvPr id="12" name="TextBox 11">
            <a:extLst>
              <a:ext uri="{FF2B5EF4-FFF2-40B4-BE49-F238E27FC236}">
                <a16:creationId xmlns:a16="http://schemas.microsoft.com/office/drawing/2014/main" id="{423BF301-259C-EE46-3E8F-8403987F4732}"/>
              </a:ext>
            </a:extLst>
          </p:cNvPr>
          <p:cNvSpPr txBox="1"/>
          <p:nvPr/>
        </p:nvSpPr>
        <p:spPr>
          <a:xfrm>
            <a:off x="186381" y="4503800"/>
            <a:ext cx="2759242" cy="1569660"/>
          </a:xfrm>
          <a:prstGeom prst="rect">
            <a:avLst/>
          </a:prstGeom>
          <a:noFill/>
          <a:ln w="88900">
            <a:solidFill>
              <a:schemeClr val="accent2">
                <a:lumMod val="75000"/>
              </a:schemeClr>
            </a:solidFill>
          </a:ln>
        </p:spPr>
        <p:txBody>
          <a:bodyPr wrap="square" rtlCol="0">
            <a:spAutoFit/>
          </a:bodyPr>
          <a:lstStyle/>
          <a:p>
            <a:pPr marL="285750" indent="-285750">
              <a:buClr>
                <a:schemeClr val="accent2">
                  <a:lumMod val="75000"/>
                </a:schemeClr>
              </a:buClr>
              <a:buSzPct val="150000"/>
              <a:buFont typeface="Arial" panose="020B0604020202020204" pitchFamily="34" charset="0"/>
              <a:buChar char="•"/>
            </a:pPr>
            <a:r>
              <a:rPr lang="en-US" sz="1600" b="1" dirty="0">
                <a:solidFill>
                  <a:schemeClr val="accent2">
                    <a:lumMod val="75000"/>
                  </a:schemeClr>
                </a:solidFill>
              </a:rPr>
              <a:t>Phase 1: Reinforce a Supportive Community</a:t>
            </a:r>
          </a:p>
          <a:p>
            <a:pPr marL="285750" indent="-285750">
              <a:buClr>
                <a:schemeClr val="accent2">
                  <a:lumMod val="75000"/>
                </a:schemeClr>
              </a:buClr>
              <a:buSzPct val="150000"/>
              <a:buFont typeface="Arial" panose="020B0604020202020204" pitchFamily="34" charset="0"/>
              <a:buChar char="•"/>
            </a:pPr>
            <a:endParaRPr lang="en-US" sz="1600" b="1" dirty="0">
              <a:solidFill>
                <a:schemeClr val="accent2">
                  <a:lumMod val="75000"/>
                </a:schemeClr>
              </a:solidFill>
            </a:endParaRPr>
          </a:p>
          <a:p>
            <a:pPr marL="285750" indent="-285750">
              <a:buClr>
                <a:schemeClr val="accent2">
                  <a:lumMod val="75000"/>
                </a:schemeClr>
              </a:buClr>
              <a:buSzPct val="150000"/>
              <a:buFont typeface="Arial" panose="020B0604020202020204" pitchFamily="34" charset="0"/>
              <a:buChar char="•"/>
            </a:pPr>
            <a:r>
              <a:rPr lang="en-US" sz="1600" b="1" dirty="0">
                <a:solidFill>
                  <a:schemeClr val="accent2">
                    <a:lumMod val="75000"/>
                  </a:schemeClr>
                </a:solidFill>
              </a:rPr>
              <a:t>Phase 2: Develop Questions and Plan Inquiry</a:t>
            </a:r>
          </a:p>
        </p:txBody>
      </p:sp>
      <p:sp>
        <p:nvSpPr>
          <p:cNvPr id="13" name="TextBox 12">
            <a:extLst>
              <a:ext uri="{FF2B5EF4-FFF2-40B4-BE49-F238E27FC236}">
                <a16:creationId xmlns:a16="http://schemas.microsoft.com/office/drawing/2014/main" id="{4DD69E32-CF4E-556D-3C09-A364A0FCB013}"/>
              </a:ext>
            </a:extLst>
          </p:cNvPr>
          <p:cNvSpPr txBox="1"/>
          <p:nvPr/>
        </p:nvSpPr>
        <p:spPr>
          <a:xfrm>
            <a:off x="3211626" y="4503422"/>
            <a:ext cx="2759242" cy="1569660"/>
          </a:xfrm>
          <a:prstGeom prst="rect">
            <a:avLst/>
          </a:prstGeom>
          <a:noFill/>
          <a:ln w="88900">
            <a:solidFill>
              <a:schemeClr val="accent3">
                <a:lumMod val="75000"/>
              </a:schemeClr>
            </a:solidFill>
          </a:ln>
        </p:spPr>
        <p:txBody>
          <a:bodyPr wrap="square" rtlCol="0">
            <a:spAutoFit/>
          </a:bodyPr>
          <a:lstStyle/>
          <a:p>
            <a:pPr marL="285750" indent="-285750">
              <a:buClr>
                <a:schemeClr val="accent3">
                  <a:lumMod val="75000"/>
                </a:schemeClr>
              </a:buClr>
              <a:buSzPct val="150000"/>
              <a:buFont typeface="Arial" panose="020B0604020202020204" pitchFamily="34" charset="0"/>
              <a:buChar char="•"/>
            </a:pPr>
            <a:r>
              <a:rPr lang="en-US" sz="1600" b="1" dirty="0">
                <a:solidFill>
                  <a:schemeClr val="accent3">
                    <a:lumMod val="75000"/>
                  </a:schemeClr>
                </a:solidFill>
              </a:rPr>
              <a:t>Phase 3: Conduct Research </a:t>
            </a:r>
          </a:p>
          <a:p>
            <a:pPr marL="285750" indent="-285750">
              <a:buClr>
                <a:schemeClr val="accent3">
                  <a:lumMod val="75000"/>
                </a:schemeClr>
              </a:buClr>
              <a:buSzPct val="150000"/>
              <a:buFont typeface="Arial" panose="020B0604020202020204" pitchFamily="34" charset="0"/>
              <a:buChar char="•"/>
            </a:pPr>
            <a:endParaRPr lang="en-US" sz="1600" b="1" dirty="0">
              <a:solidFill>
                <a:schemeClr val="accent3">
                  <a:lumMod val="75000"/>
                </a:schemeClr>
              </a:solidFill>
            </a:endParaRPr>
          </a:p>
          <a:p>
            <a:pPr marL="285750" indent="-285750">
              <a:buClr>
                <a:schemeClr val="accent3">
                  <a:lumMod val="75000"/>
                </a:schemeClr>
              </a:buClr>
              <a:buSzPct val="150000"/>
              <a:buFont typeface="Arial" panose="020B0604020202020204" pitchFamily="34" charset="0"/>
              <a:buChar char="•"/>
            </a:pPr>
            <a:r>
              <a:rPr lang="en-US" sz="1600" b="1" dirty="0">
                <a:solidFill>
                  <a:schemeClr val="accent3">
                    <a:lumMod val="75000"/>
                  </a:schemeClr>
                </a:solidFill>
              </a:rPr>
              <a:t>Phase 4: Analyze &amp; Draw Conclusions</a:t>
            </a:r>
          </a:p>
          <a:p>
            <a:pPr marL="285750" indent="-285750">
              <a:buFont typeface="Arial" panose="020B0604020202020204" pitchFamily="34" charset="0"/>
              <a:buChar char="•"/>
            </a:pPr>
            <a:endParaRPr lang="en-US" sz="1600" dirty="0"/>
          </a:p>
        </p:txBody>
      </p:sp>
      <p:sp>
        <p:nvSpPr>
          <p:cNvPr id="14" name="TextBox 13">
            <a:extLst>
              <a:ext uri="{FF2B5EF4-FFF2-40B4-BE49-F238E27FC236}">
                <a16:creationId xmlns:a16="http://schemas.microsoft.com/office/drawing/2014/main" id="{803B73FF-544A-E528-D7BE-304D1B73E58B}"/>
              </a:ext>
            </a:extLst>
          </p:cNvPr>
          <p:cNvSpPr txBox="1"/>
          <p:nvPr/>
        </p:nvSpPr>
        <p:spPr>
          <a:xfrm>
            <a:off x="6213264" y="4503422"/>
            <a:ext cx="2759242" cy="1569660"/>
          </a:xfrm>
          <a:prstGeom prst="rect">
            <a:avLst/>
          </a:prstGeom>
          <a:noFill/>
          <a:ln w="88900">
            <a:solidFill>
              <a:srgbClr val="00CC99"/>
            </a:solidFill>
          </a:ln>
        </p:spPr>
        <p:txBody>
          <a:bodyPr wrap="square" rtlCol="0">
            <a:spAutoFit/>
          </a:bodyPr>
          <a:lstStyle/>
          <a:p>
            <a:pPr marL="285750" indent="-285750">
              <a:buClr>
                <a:srgbClr val="00CC99"/>
              </a:buClr>
              <a:buSzPct val="150000"/>
              <a:buFont typeface="Arial" panose="020B0604020202020204" pitchFamily="34" charset="0"/>
              <a:buChar char="•"/>
            </a:pPr>
            <a:r>
              <a:rPr lang="en-US" sz="1600" b="1" dirty="0">
                <a:solidFill>
                  <a:srgbClr val="00CC99"/>
                </a:solidFill>
              </a:rPr>
              <a:t>Phase 3: Conduct Research </a:t>
            </a:r>
          </a:p>
          <a:p>
            <a:pPr marL="285750" indent="-285750">
              <a:buClr>
                <a:srgbClr val="00CC99"/>
              </a:buClr>
              <a:buSzPct val="150000"/>
              <a:buFont typeface="Arial" panose="020B0604020202020204" pitchFamily="34" charset="0"/>
              <a:buChar char="•"/>
            </a:pPr>
            <a:endParaRPr lang="en-US" sz="1600" b="1" dirty="0">
              <a:solidFill>
                <a:srgbClr val="00CC99"/>
              </a:solidFill>
            </a:endParaRPr>
          </a:p>
          <a:p>
            <a:pPr marL="285750" indent="-285750">
              <a:buClr>
                <a:srgbClr val="00CC99"/>
              </a:buClr>
              <a:buSzPct val="150000"/>
              <a:buFont typeface="Arial" panose="020B0604020202020204" pitchFamily="34" charset="0"/>
              <a:buChar char="•"/>
            </a:pPr>
            <a:r>
              <a:rPr lang="en-US" sz="1600" b="1" dirty="0">
                <a:solidFill>
                  <a:srgbClr val="00CC99"/>
                </a:solidFill>
              </a:rPr>
              <a:t>Phase 4: Analyze &amp; Draw Conclusions</a:t>
            </a:r>
          </a:p>
          <a:p>
            <a:pPr marL="285750" indent="-285750">
              <a:buClr>
                <a:srgbClr val="00CC99"/>
              </a:buClr>
              <a:buSzPct val="150000"/>
              <a:buFont typeface="Arial" panose="020B0604020202020204" pitchFamily="34" charset="0"/>
              <a:buChar char="•"/>
            </a:pPr>
            <a:endParaRPr lang="en-US" sz="1600" b="1" dirty="0">
              <a:solidFill>
                <a:srgbClr val="00CC99"/>
              </a:solidFill>
            </a:endParaRPr>
          </a:p>
        </p:txBody>
      </p:sp>
      <p:sp>
        <p:nvSpPr>
          <p:cNvPr id="15" name="TextBox 14">
            <a:extLst>
              <a:ext uri="{FF2B5EF4-FFF2-40B4-BE49-F238E27FC236}">
                <a16:creationId xmlns:a16="http://schemas.microsoft.com/office/drawing/2014/main" id="{A83D70B3-C036-9F03-A902-E57DC017D92D}"/>
              </a:ext>
            </a:extLst>
          </p:cNvPr>
          <p:cNvSpPr txBox="1"/>
          <p:nvPr/>
        </p:nvSpPr>
        <p:spPr>
          <a:xfrm>
            <a:off x="9209163" y="4503422"/>
            <a:ext cx="2759242" cy="1569660"/>
          </a:xfrm>
          <a:prstGeom prst="rect">
            <a:avLst/>
          </a:prstGeom>
          <a:noFill/>
          <a:ln w="88900">
            <a:solidFill>
              <a:srgbClr val="0D9168"/>
            </a:solidFill>
          </a:ln>
        </p:spPr>
        <p:txBody>
          <a:bodyPr wrap="square" rtlCol="0">
            <a:spAutoFit/>
          </a:bodyPr>
          <a:lstStyle/>
          <a:p>
            <a:pPr marL="285750" indent="-285750">
              <a:buClr>
                <a:srgbClr val="0D9168"/>
              </a:buClr>
              <a:buSzPct val="150000"/>
              <a:buFont typeface="Arial" panose="020B0604020202020204" pitchFamily="34" charset="0"/>
              <a:buChar char="•"/>
            </a:pPr>
            <a:r>
              <a:rPr lang="en-US" sz="1600" b="1" dirty="0">
                <a:solidFill>
                  <a:srgbClr val="0D9168"/>
                </a:solidFill>
              </a:rPr>
              <a:t>Phase 5: Identify Solutions and Draw Conclusions</a:t>
            </a:r>
          </a:p>
          <a:p>
            <a:pPr marL="285750" indent="-285750">
              <a:buClr>
                <a:srgbClr val="0D9168"/>
              </a:buClr>
              <a:buSzPct val="150000"/>
              <a:buFont typeface="Arial" panose="020B0604020202020204" pitchFamily="34" charset="0"/>
              <a:buChar char="•"/>
            </a:pPr>
            <a:endParaRPr lang="en-US" sz="1600" b="1" dirty="0">
              <a:solidFill>
                <a:srgbClr val="0D9168"/>
              </a:solidFill>
            </a:endParaRPr>
          </a:p>
          <a:p>
            <a:pPr marL="285750" indent="-285750">
              <a:buClr>
                <a:srgbClr val="0D9168"/>
              </a:buClr>
              <a:buSzPct val="150000"/>
              <a:buFont typeface="Arial" panose="020B0604020202020204" pitchFamily="34" charset="0"/>
              <a:buChar char="•"/>
            </a:pPr>
            <a:r>
              <a:rPr lang="en-US" sz="1600" b="1" dirty="0">
                <a:solidFill>
                  <a:srgbClr val="0D9168"/>
                </a:solidFill>
              </a:rPr>
              <a:t>Phase 6: Implement and Reflect</a:t>
            </a:r>
          </a:p>
        </p:txBody>
      </p:sp>
      <p:sp>
        <p:nvSpPr>
          <p:cNvPr id="4" name="TextBox 3">
            <a:extLst>
              <a:ext uri="{FF2B5EF4-FFF2-40B4-BE49-F238E27FC236}">
                <a16:creationId xmlns:a16="http://schemas.microsoft.com/office/drawing/2014/main" id="{6A4713AE-3C98-BCD8-A9B1-39A0C7A5539A}"/>
              </a:ext>
            </a:extLst>
          </p:cNvPr>
          <p:cNvSpPr txBox="1"/>
          <p:nvPr/>
        </p:nvSpPr>
        <p:spPr>
          <a:xfrm>
            <a:off x="9654617" y="3935873"/>
            <a:ext cx="6098458" cy="261610"/>
          </a:xfrm>
          <a:prstGeom prst="rect">
            <a:avLst/>
          </a:prstGeom>
          <a:noFill/>
        </p:spPr>
        <p:txBody>
          <a:bodyPr wrap="square">
            <a:spAutoFit/>
          </a:bodyPr>
          <a:lstStyle/>
          <a:p>
            <a:r>
              <a:rPr lang="en-US" sz="1100" b="0" i="0" u="none" strike="noStrike" dirty="0">
                <a:solidFill>
                  <a:srgbClr val="185186"/>
                </a:solidFill>
                <a:effectLst/>
                <a:latin typeface="Roboto" panose="02000000000000000000" pitchFamily="2" charset="0"/>
              </a:rPr>
              <a:t>Credit: C3 Inquiry Arc Framework</a:t>
            </a:r>
            <a:endParaRPr lang="en-US" sz="1100" dirty="0"/>
          </a:p>
        </p:txBody>
      </p:sp>
    </p:spTree>
    <p:extLst>
      <p:ext uri="{BB962C8B-B14F-4D97-AF65-F5344CB8AC3E}">
        <p14:creationId xmlns:p14="http://schemas.microsoft.com/office/powerpoint/2010/main" val="158103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C532-F284-2183-69D4-0A89752AC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55E06-920D-30D0-B1B2-5EBD1F25E705}"/>
              </a:ext>
            </a:extLst>
          </p:cNvPr>
          <p:cNvSpPr>
            <a:spLocks noGrp="1"/>
          </p:cNvSpPr>
          <p:nvPr>
            <p:ph type="title"/>
          </p:nvPr>
        </p:nvSpPr>
        <p:spPr/>
        <p:txBody>
          <a:bodyPr/>
          <a:lstStyle/>
          <a:p>
            <a:r>
              <a:rPr lang="en-US" dirty="0"/>
              <a:t>Civic Action Projects</a:t>
            </a:r>
          </a:p>
        </p:txBody>
      </p:sp>
      <p:sp>
        <p:nvSpPr>
          <p:cNvPr id="3" name="Slide Number Placeholder 2">
            <a:extLst>
              <a:ext uri="{FF2B5EF4-FFF2-40B4-BE49-F238E27FC236}">
                <a16:creationId xmlns:a16="http://schemas.microsoft.com/office/drawing/2014/main" id="{91428F21-C988-283B-07AF-4B0E5F2E6C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49</a:t>
            </a:fld>
            <a:endParaRPr lang="en-US"/>
          </a:p>
        </p:txBody>
      </p:sp>
      <p:sp>
        <p:nvSpPr>
          <p:cNvPr id="5" name="Text Placeholder 4">
            <a:extLst>
              <a:ext uri="{FF2B5EF4-FFF2-40B4-BE49-F238E27FC236}">
                <a16:creationId xmlns:a16="http://schemas.microsoft.com/office/drawing/2014/main" id="{B3ADC0D9-D695-96CE-AACC-131ECF530518}"/>
              </a:ext>
            </a:extLst>
          </p:cNvPr>
          <p:cNvSpPr>
            <a:spLocks noGrp="1"/>
          </p:cNvSpPr>
          <p:nvPr>
            <p:ph type="body" idx="2"/>
          </p:nvPr>
        </p:nvSpPr>
        <p:spPr>
          <a:xfrm>
            <a:off x="304800" y="1881665"/>
            <a:ext cx="11582400" cy="3703320"/>
          </a:xfrm>
        </p:spPr>
        <p:txBody>
          <a:bodyPr/>
          <a:lstStyle/>
          <a:p>
            <a:pPr marL="514350" indent="-285750">
              <a:buSzPct val="150000"/>
              <a:buFont typeface="Arial" panose="020B0604020202020204" pitchFamily="34" charset="0"/>
              <a:buChar char="•"/>
            </a:pPr>
            <a:r>
              <a:rPr lang="en-US" sz="2800" dirty="0"/>
              <a:t>Types of Civic Action</a:t>
            </a:r>
          </a:p>
          <a:p>
            <a:pPr marL="514350" indent="-285750">
              <a:buSzPct val="150000"/>
              <a:buFont typeface="Arial" panose="020B0604020202020204" pitchFamily="34" charset="0"/>
              <a:buChar char="•"/>
            </a:pPr>
            <a:r>
              <a:rPr lang="en-US" sz="2800" dirty="0"/>
              <a:t>Classroom Project Size</a:t>
            </a:r>
          </a:p>
          <a:p>
            <a:pPr marL="514350" indent="-285750">
              <a:buSzPct val="150000"/>
              <a:buFont typeface="Arial" panose="020B0604020202020204" pitchFamily="34" charset="0"/>
              <a:buChar char="•"/>
            </a:pPr>
            <a:r>
              <a:rPr lang="en-US" sz="2800" dirty="0"/>
              <a:t>Topic Selection Guidance</a:t>
            </a:r>
          </a:p>
          <a:p>
            <a:pPr marL="514350" indent="-285750">
              <a:buSzPct val="150000"/>
              <a:buFont typeface="Arial" panose="020B0604020202020204" pitchFamily="34" charset="0"/>
              <a:buChar char="•"/>
            </a:pPr>
            <a:r>
              <a:rPr lang="en-US" sz="2800" dirty="0"/>
              <a:t>Scope and Timeline Suggestions</a:t>
            </a:r>
          </a:p>
          <a:p>
            <a:pPr marL="514350" indent="-285750">
              <a:buSzPct val="150000"/>
              <a:buFont typeface="Arial" panose="020B0604020202020204" pitchFamily="34" charset="0"/>
              <a:buChar char="•"/>
            </a:pPr>
            <a:r>
              <a:rPr lang="en-US" sz="2800" dirty="0"/>
              <a:t>Assessment Strategies</a:t>
            </a:r>
          </a:p>
          <a:p>
            <a:pPr marL="514350" indent="-285750">
              <a:buSzPct val="150000"/>
              <a:buFont typeface="Arial" panose="020B0604020202020204" pitchFamily="34" charset="0"/>
              <a:buChar char="•"/>
            </a:pPr>
            <a:endParaRPr lang="en-US" sz="2800" dirty="0"/>
          </a:p>
        </p:txBody>
      </p:sp>
      <p:sp>
        <p:nvSpPr>
          <p:cNvPr id="7" name="Text Placeholder 3">
            <a:extLst>
              <a:ext uri="{FF2B5EF4-FFF2-40B4-BE49-F238E27FC236}">
                <a16:creationId xmlns:a16="http://schemas.microsoft.com/office/drawing/2014/main" id="{7B0E0E33-BDE1-5207-7729-D5FF88231ACA}"/>
              </a:ext>
            </a:extLst>
          </p:cNvPr>
          <p:cNvSpPr txBox="1">
            <a:spLocks/>
          </p:cNvSpPr>
          <p:nvPr/>
        </p:nvSpPr>
        <p:spPr>
          <a:xfrm>
            <a:off x="163773" y="1084138"/>
            <a:ext cx="11582400" cy="850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US" sz="2800" dirty="0">
                <a:solidFill>
                  <a:schemeClr val="accent3"/>
                </a:solidFill>
              </a:rPr>
              <a:t>Project Implementation Suggestions:</a:t>
            </a:r>
          </a:p>
        </p:txBody>
      </p:sp>
    </p:spTree>
    <p:extLst>
      <p:ext uri="{BB962C8B-B14F-4D97-AF65-F5344CB8AC3E}">
        <p14:creationId xmlns:p14="http://schemas.microsoft.com/office/powerpoint/2010/main" val="270462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2AC7-3524-AC27-5BA4-13378485DD0F}"/>
              </a:ext>
            </a:extLst>
          </p:cNvPr>
          <p:cNvSpPr>
            <a:spLocks noGrp="1"/>
          </p:cNvSpPr>
          <p:nvPr>
            <p:ph type="title"/>
          </p:nvPr>
        </p:nvSpPr>
        <p:spPr/>
        <p:txBody>
          <a:bodyPr/>
          <a:lstStyle/>
          <a:p>
            <a:r>
              <a:rPr lang="en-US" dirty="0"/>
              <a:t>Sections of the </a:t>
            </a:r>
            <a:r>
              <a:rPr lang="en-US" i="1" dirty="0"/>
              <a:t>Civic Learning Guidebook</a:t>
            </a:r>
          </a:p>
        </p:txBody>
      </p:sp>
      <p:sp>
        <p:nvSpPr>
          <p:cNvPr id="3" name="Slide Number Placeholder 2">
            <a:extLst>
              <a:ext uri="{FF2B5EF4-FFF2-40B4-BE49-F238E27FC236}">
                <a16:creationId xmlns:a16="http://schemas.microsoft.com/office/drawing/2014/main" id="{10C2EB3F-CB86-8945-A714-3CEB94A8771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5" name="Text Placeholder 4">
            <a:extLst>
              <a:ext uri="{FF2B5EF4-FFF2-40B4-BE49-F238E27FC236}">
                <a16:creationId xmlns:a16="http://schemas.microsoft.com/office/drawing/2014/main" id="{2349C82A-ECED-F0AC-2511-D05C3F7AB9B9}"/>
              </a:ext>
            </a:extLst>
          </p:cNvPr>
          <p:cNvSpPr>
            <a:spLocks noGrp="1"/>
          </p:cNvSpPr>
          <p:nvPr>
            <p:ph type="body" idx="2"/>
          </p:nvPr>
        </p:nvSpPr>
        <p:spPr>
          <a:xfrm>
            <a:off x="304800" y="1274256"/>
            <a:ext cx="11582400" cy="4773232"/>
          </a:xfrm>
        </p:spPr>
        <p:txBody>
          <a:bodyPr/>
          <a:lstStyle/>
          <a:p>
            <a:pPr marL="342900" marR="0" lvl="0" indent="-342900">
              <a:spcBef>
                <a:spcPts val="600"/>
              </a:spcBef>
              <a:spcAft>
                <a:spcPts val="1000"/>
              </a:spcAft>
              <a:buSzPct val="150000"/>
              <a:buFont typeface="Arial" panose="020B0604020202020204" pitchFamily="34" charset="0"/>
              <a:buChar char="•"/>
            </a:pPr>
            <a:r>
              <a:rPr lang="en-US" sz="2400" b="1" dirty="0">
                <a:ea typeface="Calibri" panose="020F0502020204030204" pitchFamily="34" charset="0"/>
                <a:cs typeface="Libre Franklin" pitchFamily="2" charset="0"/>
              </a:rPr>
              <a:t>Part 1 </a:t>
            </a:r>
            <a:r>
              <a:rPr lang="en-US" sz="2400" dirty="0">
                <a:ea typeface="Calibri" panose="020F0502020204030204" pitchFamily="34" charset="0"/>
                <a:cs typeface="Libre Franklin" pitchFamily="2" charset="0"/>
              </a:rPr>
              <a:t>of the </a:t>
            </a:r>
            <a:r>
              <a:rPr lang="en-US" sz="2400" i="1" dirty="0">
                <a:ea typeface="Calibri" panose="020F0502020204030204" pitchFamily="34" charset="0"/>
                <a:cs typeface="Libre Franklin" pitchFamily="2" charset="0"/>
              </a:rPr>
              <a:t>Guidebook </a:t>
            </a:r>
            <a:r>
              <a:rPr lang="en-US" sz="2400" dirty="0">
                <a:ea typeface="Calibri" panose="020F0502020204030204" pitchFamily="34" charset="0"/>
                <a:cs typeface="Libre Franklin" pitchFamily="2" charset="0"/>
              </a:rPr>
              <a:t>introduces what the </a:t>
            </a:r>
            <a:r>
              <a:rPr lang="en-US" sz="2400" i="1" dirty="0">
                <a:ea typeface="Calibri" panose="020F0502020204030204" pitchFamily="34" charset="0"/>
                <a:cs typeface="Libre Franklin" pitchFamily="2" charset="0"/>
              </a:rPr>
              <a:t>Guidebook</a:t>
            </a:r>
            <a:r>
              <a:rPr lang="en-US" sz="2400" dirty="0">
                <a:ea typeface="Calibri" panose="020F0502020204030204" pitchFamily="34" charset="0"/>
                <a:cs typeface="Libre Franklin" pitchFamily="2" charset="0"/>
              </a:rPr>
              <a:t> is and its parts</a:t>
            </a:r>
          </a:p>
          <a:p>
            <a:pPr marL="342900" marR="0" lvl="0" indent="-342900">
              <a:spcBef>
                <a:spcPts val="600"/>
              </a:spcBef>
              <a:spcAft>
                <a:spcPts val="1000"/>
              </a:spcAft>
              <a:buSzPct val="150000"/>
              <a:buFont typeface="Arial" panose="020B0604020202020204" pitchFamily="34" charset="0"/>
              <a:buChar char="•"/>
            </a:pPr>
            <a:r>
              <a:rPr lang="en-US" sz="2400" b="1" u="none" strike="noStrike" dirty="0">
                <a:effectLst/>
                <a:ea typeface="Calibri" panose="020F0502020204030204" pitchFamily="34" charset="0"/>
                <a:cs typeface="Libre Franklin" pitchFamily="2" charset="0"/>
              </a:rPr>
              <a:t>Part 2</a:t>
            </a:r>
            <a:r>
              <a:rPr lang="en-US" sz="2400" u="none" strike="noStrike" dirty="0">
                <a:effectLst/>
                <a:ea typeface="Calibri" panose="020F0502020204030204" pitchFamily="34" charset="0"/>
                <a:cs typeface="Libre Franklin" pitchFamily="2" charset="0"/>
              </a:rPr>
              <a:t> of the guide outlines the instructional vision for civics education in Rhode Island and introduces the Rhode Island Civic Learning Practices</a:t>
            </a:r>
          </a:p>
          <a:p>
            <a:pPr marL="342900" marR="0" lvl="0" indent="-342900">
              <a:spcBef>
                <a:spcPts val="600"/>
              </a:spcBef>
              <a:spcAft>
                <a:spcPts val="1000"/>
              </a:spcAft>
              <a:buSzPct val="150000"/>
              <a:buFont typeface="Arial" panose="020B0604020202020204" pitchFamily="34" charset="0"/>
              <a:buChar char="•"/>
            </a:pPr>
            <a:r>
              <a:rPr lang="en-US" sz="2400" b="1" u="none" strike="noStrike" dirty="0">
                <a:effectLst/>
                <a:ea typeface="Calibri" panose="020F0502020204030204" pitchFamily="34" charset="0"/>
                <a:cs typeface="Libre Franklin" pitchFamily="2" charset="0"/>
              </a:rPr>
              <a:t>Part 3</a:t>
            </a:r>
            <a:r>
              <a:rPr lang="en-US" sz="2400" u="none" strike="noStrike" dirty="0">
                <a:effectLst/>
                <a:ea typeface="Calibri" panose="020F0502020204030204" pitchFamily="34" charset="0"/>
                <a:cs typeface="Libre Franklin" pitchFamily="2" charset="0"/>
              </a:rPr>
              <a:t> of the guide takes a deep dive into the Rhode Island Civic Learning Practices and includes guidance surrounding the Practices along with instructional tools and resources</a:t>
            </a:r>
          </a:p>
          <a:p>
            <a:pPr marL="342900" marR="0" lvl="0" indent="-342900">
              <a:spcBef>
                <a:spcPts val="600"/>
              </a:spcBef>
              <a:spcAft>
                <a:spcPts val="1000"/>
              </a:spcAft>
              <a:buSzPct val="150000"/>
              <a:buFont typeface="Arial" panose="020B0604020202020204" pitchFamily="34" charset="0"/>
              <a:buChar char="•"/>
            </a:pPr>
            <a:r>
              <a:rPr lang="en-US" sz="2400" b="1" u="none" strike="noStrike" dirty="0">
                <a:effectLst/>
                <a:latin typeface="Libre Franklin" pitchFamily="2" charset="0"/>
                <a:ea typeface="Calibri" panose="020F0502020204030204" pitchFamily="34" charset="0"/>
                <a:cs typeface="Libre Franklin" pitchFamily="2" charset="0"/>
              </a:rPr>
              <a:t>Part 4</a:t>
            </a:r>
            <a:r>
              <a:rPr lang="en-US" sz="2400" u="none" strike="noStrike" dirty="0">
                <a:effectLst/>
                <a:latin typeface="Libre Franklin" pitchFamily="2" charset="0"/>
                <a:ea typeface="Calibri" panose="020F0502020204030204" pitchFamily="34" charset="0"/>
                <a:cs typeface="Libre Franklin" pitchFamily="2" charset="0"/>
              </a:rPr>
              <a:t> focuses on the implementation of civic action projects which take two forms as Taking Informed Action Projects and Civics Capstone Projects. </a:t>
            </a:r>
            <a:endParaRPr lang="en-US" sz="2000" dirty="0">
              <a:latin typeface="Calibri" panose="020F0502020204030204" pitchFamily="34" charset="0"/>
              <a:ea typeface="Calibri" panose="020F0502020204030204" pitchFamily="34" charset="0"/>
              <a:cs typeface="Libre Franklin" pitchFamily="2" charset="0"/>
            </a:endParaRPr>
          </a:p>
        </p:txBody>
      </p:sp>
    </p:spTree>
    <p:extLst>
      <p:ext uri="{BB962C8B-B14F-4D97-AF65-F5344CB8AC3E}">
        <p14:creationId xmlns:p14="http://schemas.microsoft.com/office/powerpoint/2010/main" val="56570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1D60-D1C3-3DDC-0F15-7D7823549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6B750-9BC6-9152-3975-081217C9B3B0}"/>
              </a:ext>
            </a:extLst>
          </p:cNvPr>
          <p:cNvSpPr>
            <a:spLocks noGrp="1"/>
          </p:cNvSpPr>
          <p:nvPr>
            <p:ph type="title"/>
          </p:nvPr>
        </p:nvSpPr>
        <p:spPr/>
        <p:txBody>
          <a:bodyPr/>
          <a:lstStyle/>
          <a:p>
            <a:r>
              <a:rPr lang="en-US" dirty="0"/>
              <a:t>Civic Action Projects</a:t>
            </a:r>
          </a:p>
        </p:txBody>
      </p:sp>
      <p:sp>
        <p:nvSpPr>
          <p:cNvPr id="3" name="Slide Number Placeholder 2">
            <a:extLst>
              <a:ext uri="{FF2B5EF4-FFF2-40B4-BE49-F238E27FC236}">
                <a16:creationId xmlns:a16="http://schemas.microsoft.com/office/drawing/2014/main" id="{7625D7FE-5A5D-6808-7A20-0882C0D02E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50</a:t>
            </a:fld>
            <a:endParaRPr lang="en-US"/>
          </a:p>
        </p:txBody>
      </p:sp>
      <p:sp>
        <p:nvSpPr>
          <p:cNvPr id="5" name="Text Placeholder 4">
            <a:extLst>
              <a:ext uri="{FF2B5EF4-FFF2-40B4-BE49-F238E27FC236}">
                <a16:creationId xmlns:a16="http://schemas.microsoft.com/office/drawing/2014/main" id="{96189720-51E6-A371-D09F-1E96F25C58B3}"/>
              </a:ext>
            </a:extLst>
          </p:cNvPr>
          <p:cNvSpPr>
            <a:spLocks noGrp="1"/>
          </p:cNvSpPr>
          <p:nvPr>
            <p:ph type="body" idx="2"/>
          </p:nvPr>
        </p:nvSpPr>
        <p:spPr>
          <a:xfrm>
            <a:off x="304800" y="2483082"/>
            <a:ext cx="11582400" cy="3703320"/>
          </a:xfrm>
        </p:spPr>
        <p:txBody>
          <a:bodyPr/>
          <a:lstStyle/>
          <a:p>
            <a:pPr marL="228600" indent="0" algn="ctr">
              <a:buSzPct val="150000"/>
            </a:pPr>
            <a:r>
              <a:rPr lang="en-US" sz="2800" dirty="0"/>
              <a:t>Teachers are assessing the process and student learning, not whether students followed through on an action or if their action was successful</a:t>
            </a:r>
          </a:p>
        </p:txBody>
      </p:sp>
      <p:sp>
        <p:nvSpPr>
          <p:cNvPr id="6" name="Text Placeholder 3">
            <a:extLst>
              <a:ext uri="{FF2B5EF4-FFF2-40B4-BE49-F238E27FC236}">
                <a16:creationId xmlns:a16="http://schemas.microsoft.com/office/drawing/2014/main" id="{181252B8-9AEB-6FE0-933B-E2CA3539A9CF}"/>
              </a:ext>
            </a:extLst>
          </p:cNvPr>
          <p:cNvSpPr txBox="1">
            <a:spLocks/>
          </p:cNvSpPr>
          <p:nvPr/>
        </p:nvSpPr>
        <p:spPr>
          <a:xfrm>
            <a:off x="304800" y="1035080"/>
            <a:ext cx="11582400" cy="850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US" sz="2800" dirty="0">
                <a:solidFill>
                  <a:schemeClr val="accent3"/>
                </a:solidFill>
              </a:rPr>
              <a:t>Assessment Note:</a:t>
            </a:r>
          </a:p>
        </p:txBody>
      </p:sp>
    </p:spTree>
    <p:extLst>
      <p:ext uri="{BB962C8B-B14F-4D97-AF65-F5344CB8AC3E}">
        <p14:creationId xmlns:p14="http://schemas.microsoft.com/office/powerpoint/2010/main" val="2048081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710C5-D5D9-C95C-DBF7-A0FD8BC24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12269-0F86-7800-7DDA-D93696EBC543}"/>
              </a:ext>
            </a:extLst>
          </p:cNvPr>
          <p:cNvSpPr>
            <a:spLocks noGrp="1"/>
          </p:cNvSpPr>
          <p:nvPr>
            <p:ph type="title"/>
          </p:nvPr>
        </p:nvSpPr>
        <p:spPr/>
        <p:txBody>
          <a:bodyPr/>
          <a:lstStyle/>
          <a:p>
            <a:r>
              <a:rPr lang="en-US" dirty="0"/>
              <a:t>Civic Action Projects</a:t>
            </a:r>
          </a:p>
        </p:txBody>
      </p:sp>
      <p:sp>
        <p:nvSpPr>
          <p:cNvPr id="3" name="Slide Number Placeholder 2">
            <a:extLst>
              <a:ext uri="{FF2B5EF4-FFF2-40B4-BE49-F238E27FC236}">
                <a16:creationId xmlns:a16="http://schemas.microsoft.com/office/drawing/2014/main" id="{6238A603-5F8D-7167-57A4-281D0389756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51</a:t>
            </a:fld>
            <a:endParaRPr lang="en-US"/>
          </a:p>
        </p:txBody>
      </p:sp>
      <p:sp>
        <p:nvSpPr>
          <p:cNvPr id="5" name="Text Placeholder 4">
            <a:extLst>
              <a:ext uri="{FF2B5EF4-FFF2-40B4-BE49-F238E27FC236}">
                <a16:creationId xmlns:a16="http://schemas.microsoft.com/office/drawing/2014/main" id="{039F31AB-24B6-6334-E914-69170D78FF28}"/>
              </a:ext>
            </a:extLst>
          </p:cNvPr>
          <p:cNvSpPr>
            <a:spLocks noGrp="1"/>
          </p:cNvSpPr>
          <p:nvPr>
            <p:ph type="body" idx="2"/>
          </p:nvPr>
        </p:nvSpPr>
        <p:spPr>
          <a:xfrm>
            <a:off x="304800" y="1731539"/>
            <a:ext cx="11582400" cy="3703320"/>
          </a:xfrm>
        </p:spPr>
        <p:txBody>
          <a:bodyPr/>
          <a:lstStyle/>
          <a:p>
            <a:pPr marL="514350" indent="-285750">
              <a:buSzPct val="150000"/>
              <a:buFont typeface="Arial" panose="020B0604020202020204" pitchFamily="34" charset="0"/>
              <a:buChar char="•"/>
            </a:pPr>
            <a:r>
              <a:rPr lang="en-US" sz="2800" dirty="0"/>
              <a:t>Strategies for ensuring inclusive, responsive, and engaging projects</a:t>
            </a:r>
          </a:p>
          <a:p>
            <a:pPr marL="514350" indent="-285750">
              <a:buSzPct val="150000"/>
              <a:buFont typeface="Arial" panose="020B0604020202020204" pitchFamily="34" charset="0"/>
              <a:buChar char="•"/>
            </a:pPr>
            <a:r>
              <a:rPr lang="en-US" sz="2800" dirty="0"/>
              <a:t>Strategies for connecting with community </a:t>
            </a:r>
          </a:p>
          <a:p>
            <a:pPr marL="514350" indent="-285750">
              <a:buSzPct val="150000"/>
              <a:buFont typeface="Arial" panose="020B0604020202020204" pitchFamily="34" charset="0"/>
              <a:buChar char="•"/>
            </a:pPr>
            <a:r>
              <a:rPr lang="en-US" sz="2800" dirty="0"/>
              <a:t>Strategies to support Multilingual Learners</a:t>
            </a:r>
          </a:p>
          <a:p>
            <a:pPr marL="514350" indent="-285750">
              <a:buSzPct val="150000"/>
              <a:buFont typeface="Arial" panose="020B0604020202020204" pitchFamily="34" charset="0"/>
              <a:buChar char="•"/>
            </a:pPr>
            <a:r>
              <a:rPr lang="en-US" sz="2800" dirty="0"/>
              <a:t>Strategies to support Differently-Abled Students</a:t>
            </a:r>
          </a:p>
          <a:p>
            <a:pPr marL="514350" indent="-285750">
              <a:buSzPct val="150000"/>
              <a:buFont typeface="Arial" panose="020B0604020202020204" pitchFamily="34" charset="0"/>
              <a:buChar char="•"/>
            </a:pPr>
            <a:r>
              <a:rPr lang="en-US" sz="2800" dirty="0"/>
              <a:t>Resources for teachers – potential partners, frameworks, and toolkits</a:t>
            </a:r>
          </a:p>
          <a:p>
            <a:pPr marL="514350" indent="-285750">
              <a:buSzPct val="150000"/>
              <a:buFont typeface="Arial" panose="020B0604020202020204" pitchFamily="34" charset="0"/>
              <a:buChar char="•"/>
            </a:pPr>
            <a:endParaRPr lang="en-US" sz="2800" dirty="0"/>
          </a:p>
        </p:txBody>
      </p:sp>
      <p:sp>
        <p:nvSpPr>
          <p:cNvPr id="7" name="Text Placeholder 3">
            <a:extLst>
              <a:ext uri="{FF2B5EF4-FFF2-40B4-BE49-F238E27FC236}">
                <a16:creationId xmlns:a16="http://schemas.microsoft.com/office/drawing/2014/main" id="{57853D1F-237C-6AB2-4008-15D12D0F1A1E}"/>
              </a:ext>
            </a:extLst>
          </p:cNvPr>
          <p:cNvSpPr txBox="1">
            <a:spLocks/>
          </p:cNvSpPr>
          <p:nvPr/>
        </p:nvSpPr>
        <p:spPr>
          <a:xfrm>
            <a:off x="163773" y="1084138"/>
            <a:ext cx="11582400" cy="850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US" sz="2800" dirty="0">
                <a:solidFill>
                  <a:schemeClr val="accent3"/>
                </a:solidFill>
              </a:rPr>
              <a:t>Project Implementation Help:</a:t>
            </a:r>
          </a:p>
        </p:txBody>
      </p:sp>
    </p:spTree>
    <p:extLst>
      <p:ext uri="{BB962C8B-B14F-4D97-AF65-F5344CB8AC3E}">
        <p14:creationId xmlns:p14="http://schemas.microsoft.com/office/powerpoint/2010/main" val="130840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D992-A5EE-73CB-8A61-F4F3218DE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D5EF8-92A1-59A7-25CC-AD05B1F4EB78}"/>
              </a:ext>
            </a:extLst>
          </p:cNvPr>
          <p:cNvSpPr>
            <a:spLocks noGrp="1"/>
          </p:cNvSpPr>
          <p:nvPr>
            <p:ph type="title"/>
          </p:nvPr>
        </p:nvSpPr>
        <p:spPr/>
        <p:txBody>
          <a:bodyPr/>
          <a:lstStyle/>
          <a:p>
            <a:r>
              <a:rPr lang="en-US" dirty="0"/>
              <a:t>Preparing Students for Civic Readiness</a:t>
            </a:r>
          </a:p>
        </p:txBody>
      </p:sp>
      <p:sp>
        <p:nvSpPr>
          <p:cNvPr id="3" name="Slide Number Placeholder 2">
            <a:extLst>
              <a:ext uri="{FF2B5EF4-FFF2-40B4-BE49-F238E27FC236}">
                <a16:creationId xmlns:a16="http://schemas.microsoft.com/office/drawing/2014/main" id="{2DFDE92A-0B41-4FC3-4B41-CF00E89DA0E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52</a:t>
            </a:fld>
            <a:endParaRPr lang="en-US"/>
          </a:p>
        </p:txBody>
      </p:sp>
      <p:sp>
        <p:nvSpPr>
          <p:cNvPr id="5" name="Text Placeholder 4">
            <a:extLst>
              <a:ext uri="{FF2B5EF4-FFF2-40B4-BE49-F238E27FC236}">
                <a16:creationId xmlns:a16="http://schemas.microsoft.com/office/drawing/2014/main" id="{E27148C3-E9FF-3B39-3CE4-187C0BBF0AE5}"/>
              </a:ext>
            </a:extLst>
          </p:cNvPr>
          <p:cNvSpPr>
            <a:spLocks noGrp="1"/>
          </p:cNvSpPr>
          <p:nvPr>
            <p:ph type="body" idx="2"/>
          </p:nvPr>
        </p:nvSpPr>
        <p:spPr>
          <a:xfrm>
            <a:off x="304800" y="1390080"/>
            <a:ext cx="11582400" cy="3703320"/>
          </a:xfrm>
        </p:spPr>
        <p:txBody>
          <a:bodyPr/>
          <a:lstStyle/>
          <a:p>
            <a:pPr marL="514350" indent="-285750">
              <a:buSzPct val="150000"/>
              <a:buFont typeface="Arial" panose="020B0604020202020204" pitchFamily="34" charset="0"/>
              <a:buChar char="•"/>
            </a:pPr>
            <a:r>
              <a:rPr lang="en-US" sz="2400" dirty="0"/>
              <a:t>Implementing Inquiry and the Civic Learning Practices will take time. Teachers can start by trying a small inquiry if you are new to it</a:t>
            </a:r>
          </a:p>
          <a:p>
            <a:pPr marL="514350" indent="-285750">
              <a:buSzPct val="150000"/>
              <a:buFont typeface="Arial" panose="020B0604020202020204" pitchFamily="34" charset="0"/>
              <a:buChar char="•"/>
            </a:pPr>
            <a:r>
              <a:rPr lang="en-US" sz="2400" dirty="0"/>
              <a:t>K-12 teams need to work together to plan ways to start incorporating increasingly robust civic action projects at different grade levels</a:t>
            </a:r>
          </a:p>
          <a:p>
            <a:pPr marL="514350" indent="-285750">
              <a:buSzPct val="150000"/>
              <a:buFont typeface="Arial" panose="020B0604020202020204" pitchFamily="34" charset="0"/>
              <a:buChar char="•"/>
            </a:pPr>
            <a:r>
              <a:rPr lang="en-US" sz="2400" dirty="0"/>
              <a:t>Plan to lead up to a robust, student-led Civics Capstone Project whether the project is placed in middle or high school</a:t>
            </a:r>
          </a:p>
          <a:p>
            <a:pPr marL="514350" indent="-285750">
              <a:buSzPct val="150000"/>
              <a:buFont typeface="Arial" panose="020B0604020202020204" pitchFamily="34" charset="0"/>
              <a:buChar char="•"/>
            </a:pPr>
            <a:r>
              <a:rPr lang="en-US" sz="2400" dirty="0"/>
              <a:t>Inform all K-12 teachers of the </a:t>
            </a:r>
            <a:r>
              <a:rPr lang="en-US" sz="2400" i="1" dirty="0"/>
              <a:t>Guidebook </a:t>
            </a:r>
            <a:r>
              <a:rPr lang="en-US" sz="2400" dirty="0"/>
              <a:t>as the Civic Learning Practices and Taking Informed Action Projects are not just for civics classes </a:t>
            </a:r>
          </a:p>
          <a:p>
            <a:pPr marL="514350" indent="-285750">
              <a:buSzPct val="150000"/>
              <a:buFont typeface="Arial" panose="020B0604020202020204" pitchFamily="34" charset="0"/>
              <a:buChar char="•"/>
            </a:pPr>
            <a:r>
              <a:rPr lang="en-US" sz="2400" dirty="0"/>
              <a:t>The </a:t>
            </a:r>
            <a:r>
              <a:rPr lang="en-US" sz="2400" i="1" dirty="0"/>
              <a:t>Guidebook</a:t>
            </a:r>
            <a:r>
              <a:rPr lang="en-US" sz="2400" dirty="0"/>
              <a:t> is packed with information and links to resources</a:t>
            </a:r>
            <a:endParaRPr lang="en-US" sz="2800" dirty="0"/>
          </a:p>
          <a:p>
            <a:pPr marL="514350" indent="-285750">
              <a:buSzPct val="150000"/>
              <a:buFont typeface="Arial" panose="020B0604020202020204" pitchFamily="34" charset="0"/>
              <a:buChar char="•"/>
            </a:pPr>
            <a:endParaRPr lang="en-US" sz="2800" dirty="0"/>
          </a:p>
        </p:txBody>
      </p:sp>
      <p:sp>
        <p:nvSpPr>
          <p:cNvPr id="7" name="Text Placeholder 3">
            <a:extLst>
              <a:ext uri="{FF2B5EF4-FFF2-40B4-BE49-F238E27FC236}">
                <a16:creationId xmlns:a16="http://schemas.microsoft.com/office/drawing/2014/main" id="{F1C3E6D3-FD3F-39DF-4393-631A24F0C50C}"/>
              </a:ext>
            </a:extLst>
          </p:cNvPr>
          <p:cNvSpPr txBox="1">
            <a:spLocks/>
          </p:cNvSpPr>
          <p:nvPr/>
        </p:nvSpPr>
        <p:spPr>
          <a:xfrm>
            <a:off x="163773" y="914209"/>
            <a:ext cx="11582400" cy="8503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1pPr>
            <a:lvl2pPr marL="914400" marR="0" lvl="1"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2pPr>
            <a:lvl3pPr marL="1371600" marR="0" lvl="2"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3pPr>
            <a:lvl4pPr marL="1828800" marR="0" lvl="3"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4pPr>
            <a:lvl5pPr marL="2286000" marR="0" lvl="4" indent="-228600" algn="l" rtl="0">
              <a:lnSpc>
                <a:spcPct val="123000"/>
              </a:lnSpc>
              <a:spcBef>
                <a:spcPts val="600"/>
              </a:spcBef>
              <a:spcAft>
                <a:spcPts val="0"/>
              </a:spcAft>
              <a:buClr>
                <a:schemeClr val="accent1"/>
              </a:buClr>
              <a:buSzPts val="2100"/>
              <a:buFont typeface="Arial"/>
              <a:buNone/>
              <a:defRPr sz="21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US" sz="2800" dirty="0">
                <a:solidFill>
                  <a:schemeClr val="accent3"/>
                </a:solidFill>
              </a:rPr>
              <a:t>Beginning Implementation:</a:t>
            </a:r>
          </a:p>
        </p:txBody>
      </p:sp>
    </p:spTree>
    <p:extLst>
      <p:ext uri="{BB962C8B-B14F-4D97-AF65-F5344CB8AC3E}">
        <p14:creationId xmlns:p14="http://schemas.microsoft.com/office/powerpoint/2010/main" val="2400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7DBA-9CC2-2668-3671-D466EEACE0D6}"/>
              </a:ext>
            </a:extLst>
          </p:cNvPr>
          <p:cNvSpPr>
            <a:spLocks noGrp="1"/>
          </p:cNvSpPr>
          <p:nvPr>
            <p:ph type="title"/>
          </p:nvPr>
        </p:nvSpPr>
        <p:spPr>
          <a:xfrm>
            <a:off x="3558540" y="2494784"/>
            <a:ext cx="5074920" cy="1311128"/>
          </a:xfrm>
        </p:spPr>
        <p:txBody>
          <a:bodyPr/>
          <a:lstStyle/>
          <a:p>
            <a:r>
              <a:rPr lang="en-US" b="1"/>
              <a:t>Thank you!</a:t>
            </a:r>
          </a:p>
        </p:txBody>
      </p:sp>
      <p:sp>
        <p:nvSpPr>
          <p:cNvPr id="3" name="TextBox 2">
            <a:extLst>
              <a:ext uri="{FF2B5EF4-FFF2-40B4-BE49-F238E27FC236}">
                <a16:creationId xmlns:a16="http://schemas.microsoft.com/office/drawing/2014/main" id="{5B1BC50D-AA9E-2095-0A91-44E5BA49754A}"/>
              </a:ext>
            </a:extLst>
          </p:cNvPr>
          <p:cNvSpPr txBox="1"/>
          <p:nvPr/>
        </p:nvSpPr>
        <p:spPr>
          <a:xfrm>
            <a:off x="2784987" y="3628932"/>
            <a:ext cx="6622026" cy="1785104"/>
          </a:xfrm>
          <a:prstGeom prst="rect">
            <a:avLst/>
          </a:prstGeom>
          <a:noFill/>
        </p:spPr>
        <p:txBody>
          <a:bodyPr wrap="square" rtlCol="0">
            <a:spAutoFit/>
          </a:bodyPr>
          <a:lstStyle/>
          <a:p>
            <a:pPr algn="ctr"/>
            <a:r>
              <a:rPr lang="en-US" sz="2400" i="1" dirty="0">
                <a:solidFill>
                  <a:schemeClr val="bg1"/>
                </a:solidFill>
                <a:latin typeface="Libre Franklin" pitchFamily="2" charset="0"/>
              </a:rPr>
              <a:t>RIDE Contact:</a:t>
            </a:r>
          </a:p>
          <a:p>
            <a:pPr algn="ctr"/>
            <a:r>
              <a:rPr lang="en-US" sz="2400" i="1" dirty="0">
                <a:solidFill>
                  <a:schemeClr val="bg1"/>
                </a:solidFill>
                <a:latin typeface="Libre Franklin" pitchFamily="2" charset="0"/>
              </a:rPr>
              <a:t>Education Specialist, Humanities and Social Studies</a:t>
            </a:r>
          </a:p>
          <a:p>
            <a:pPr algn="ctr"/>
            <a:r>
              <a:rPr lang="en-US" sz="2400" b="1" i="1" dirty="0">
                <a:solidFill>
                  <a:schemeClr val="bg1"/>
                </a:solidFill>
                <a:latin typeface="Libre Franklin" pitchFamily="2" charset="0"/>
              </a:rPr>
              <a:t>socialstudies@ride.ri.gov</a:t>
            </a:r>
          </a:p>
          <a:p>
            <a:endParaRPr lang="en-US" dirty="0"/>
          </a:p>
        </p:txBody>
      </p:sp>
    </p:spTree>
    <p:extLst>
      <p:ext uri="{BB962C8B-B14F-4D97-AF65-F5344CB8AC3E}">
        <p14:creationId xmlns:p14="http://schemas.microsoft.com/office/powerpoint/2010/main" val="154867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3B38-AAA4-6BF0-3899-E9813AECA3C3}"/>
              </a:ext>
            </a:extLst>
          </p:cNvPr>
          <p:cNvSpPr>
            <a:spLocks noGrp="1"/>
          </p:cNvSpPr>
          <p:nvPr>
            <p:ph type="title"/>
          </p:nvPr>
        </p:nvSpPr>
        <p:spPr/>
        <p:txBody>
          <a:bodyPr/>
          <a:lstStyle/>
          <a:p>
            <a:r>
              <a:rPr lang="en-US" dirty="0"/>
              <a:t>Part 2</a:t>
            </a:r>
          </a:p>
        </p:txBody>
      </p:sp>
      <p:sp>
        <p:nvSpPr>
          <p:cNvPr id="3" name="Text Placeholder 2">
            <a:extLst>
              <a:ext uri="{FF2B5EF4-FFF2-40B4-BE49-F238E27FC236}">
                <a16:creationId xmlns:a16="http://schemas.microsoft.com/office/drawing/2014/main" id="{03D23E7C-FA4F-F6C7-A799-1DB6FD94F834}"/>
              </a:ext>
            </a:extLst>
          </p:cNvPr>
          <p:cNvSpPr>
            <a:spLocks noGrp="1"/>
          </p:cNvSpPr>
          <p:nvPr>
            <p:ph type="body" idx="1"/>
          </p:nvPr>
        </p:nvSpPr>
        <p:spPr>
          <a:xfrm>
            <a:off x="2483172" y="3633089"/>
            <a:ext cx="7225656" cy="1581912"/>
          </a:xfrm>
        </p:spPr>
        <p:txBody>
          <a:bodyPr/>
          <a:lstStyle/>
          <a:p>
            <a:pPr marL="0"/>
            <a:r>
              <a:rPr lang="en-US" sz="2800" dirty="0">
                <a:latin typeface="Libre Franklin" pitchFamily="2" charset="0"/>
              </a:rPr>
              <a:t>21st Century Civics Instruction for Rhode Island Students</a:t>
            </a:r>
            <a:endParaRPr lang="en-US" dirty="0"/>
          </a:p>
        </p:txBody>
      </p:sp>
    </p:spTree>
    <p:extLst>
      <p:ext uri="{BB962C8B-B14F-4D97-AF65-F5344CB8AC3E}">
        <p14:creationId xmlns:p14="http://schemas.microsoft.com/office/powerpoint/2010/main" val="214861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B7BF-CCAA-2B49-FF64-C6698AA74BC3}"/>
              </a:ext>
            </a:extLst>
          </p:cNvPr>
          <p:cNvSpPr>
            <a:spLocks noGrp="1"/>
          </p:cNvSpPr>
          <p:nvPr>
            <p:ph type="title"/>
          </p:nvPr>
        </p:nvSpPr>
        <p:spPr/>
        <p:txBody>
          <a:bodyPr/>
          <a:lstStyle/>
          <a:p>
            <a:r>
              <a:rPr lang="en-US" dirty="0"/>
              <a:t>Civics Proficiency Requirements</a:t>
            </a:r>
          </a:p>
        </p:txBody>
      </p:sp>
      <p:sp>
        <p:nvSpPr>
          <p:cNvPr id="3" name="Slide Number Placeholder 2">
            <a:extLst>
              <a:ext uri="{FF2B5EF4-FFF2-40B4-BE49-F238E27FC236}">
                <a16:creationId xmlns:a16="http://schemas.microsoft.com/office/drawing/2014/main" id="{3B2AA42C-D74B-F7F3-E307-A09A973393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7</a:t>
            </a:fld>
            <a:endParaRPr lang="en-US"/>
          </a:p>
        </p:txBody>
      </p:sp>
      <p:sp>
        <p:nvSpPr>
          <p:cNvPr id="4" name="Text Placeholder 3">
            <a:extLst>
              <a:ext uri="{FF2B5EF4-FFF2-40B4-BE49-F238E27FC236}">
                <a16:creationId xmlns:a16="http://schemas.microsoft.com/office/drawing/2014/main" id="{2CB0B5ED-6D61-72C2-7C31-F975ADDA4674}"/>
              </a:ext>
            </a:extLst>
          </p:cNvPr>
          <p:cNvSpPr>
            <a:spLocks noGrp="1"/>
          </p:cNvSpPr>
          <p:nvPr>
            <p:ph type="body" idx="1"/>
          </p:nvPr>
        </p:nvSpPr>
        <p:spPr/>
        <p:txBody>
          <a:bodyPr/>
          <a:lstStyle/>
          <a:p>
            <a:r>
              <a:rPr lang="en-US" sz="2800" dirty="0">
                <a:solidFill>
                  <a:schemeClr val="accent2">
                    <a:lumMod val="60000"/>
                    <a:lumOff val="40000"/>
                  </a:schemeClr>
                </a:solidFill>
              </a:rPr>
              <a:t>Civics Education Legislation {</a:t>
            </a:r>
            <a:r>
              <a:rPr lang="en-US" sz="2800" dirty="0">
                <a:solidFill>
                  <a:schemeClr val="accent2">
                    <a:lumMod val="60000"/>
                    <a:lumOff val="40000"/>
                  </a:schemeClr>
                </a:solidFill>
                <a:hlinkClick r:id="rId3"/>
              </a:rPr>
              <a:t>RIGL§16-22-2</a:t>
            </a:r>
            <a:r>
              <a:rPr lang="en-US" sz="2800" dirty="0">
                <a:solidFill>
                  <a:schemeClr val="accent2">
                    <a:lumMod val="60000"/>
                    <a:lumOff val="40000"/>
                  </a:schemeClr>
                </a:solidFill>
              </a:rPr>
              <a:t>} establishes that:</a:t>
            </a:r>
          </a:p>
        </p:txBody>
      </p:sp>
      <p:sp>
        <p:nvSpPr>
          <p:cNvPr id="5" name="Text Placeholder 4">
            <a:extLst>
              <a:ext uri="{FF2B5EF4-FFF2-40B4-BE49-F238E27FC236}">
                <a16:creationId xmlns:a16="http://schemas.microsoft.com/office/drawing/2014/main" id="{CCF7846F-690B-90D5-8F74-4C1AEF228E54}"/>
              </a:ext>
            </a:extLst>
          </p:cNvPr>
          <p:cNvSpPr>
            <a:spLocks noGrp="1"/>
          </p:cNvSpPr>
          <p:nvPr>
            <p:ph type="body" idx="2"/>
          </p:nvPr>
        </p:nvSpPr>
        <p:spPr>
          <a:xfrm>
            <a:off x="304800" y="1881665"/>
            <a:ext cx="11582400" cy="3909536"/>
          </a:xfrm>
        </p:spPr>
        <p:txBody>
          <a:bodyPr/>
          <a:lstStyle/>
          <a:p>
            <a:pPr>
              <a:buSzPct val="150000"/>
            </a:pPr>
            <a:r>
              <a:rPr lang="en-US" sz="2800" b="0" i="0" dirty="0">
                <a:solidFill>
                  <a:srgbClr val="000000"/>
                </a:solidFill>
                <a:effectLst/>
                <a:latin typeface="Times New Roman" panose="02020603050405020304" pitchFamily="18" charset="0"/>
              </a:rPr>
              <a:t>“…civic education standards shall be used in the public schools of this state beginning in kindergarten and continuing through to and including grade 12.</a:t>
            </a:r>
            <a:r>
              <a:rPr lang="en-US" sz="2400" b="0" i="0" dirty="0">
                <a:solidFill>
                  <a:schemeClr val="tx1"/>
                </a:solidFill>
                <a:effectLst/>
                <a:latin typeface="Times New Roman" panose="02020603050405020304" pitchFamily="18" charset="0"/>
              </a:rPr>
              <a:t>”</a:t>
            </a:r>
            <a:endParaRPr lang="en-US" sz="2400" dirty="0">
              <a:solidFill>
                <a:schemeClr val="tx1"/>
              </a:solidFill>
            </a:endParaRPr>
          </a:p>
          <a:p>
            <a:pPr>
              <a:buSzPct val="150000"/>
            </a:pPr>
            <a:r>
              <a:rPr lang="en-US" sz="2800" b="0" i="0" dirty="0">
                <a:solidFill>
                  <a:srgbClr val="000000"/>
                </a:solidFill>
                <a:effectLst/>
                <a:latin typeface="Times New Roman" panose="02020603050405020304" pitchFamily="18" charset="0"/>
              </a:rPr>
              <a:t>“All middle and high school students…shall demonstrate proficiency, as defined by the local school district, in civics education…”</a:t>
            </a:r>
          </a:p>
          <a:p>
            <a:pPr>
              <a:buSzPct val="150000"/>
            </a:pPr>
            <a:r>
              <a:rPr lang="en-US" sz="2800" b="0" i="0" dirty="0">
                <a:solidFill>
                  <a:srgbClr val="000000"/>
                </a:solidFill>
                <a:effectLst/>
                <a:latin typeface="Times New Roman" panose="02020603050405020304" pitchFamily="18" charset="0"/>
              </a:rPr>
              <a:t>“Each public school district shall provide not less than one student-led civics project for students during either middle or high school…”</a:t>
            </a:r>
            <a:endParaRPr lang="en-US" sz="2400" dirty="0">
              <a:solidFill>
                <a:schemeClr val="tx1"/>
              </a:solidFill>
            </a:endParaRPr>
          </a:p>
        </p:txBody>
      </p:sp>
    </p:spTree>
    <p:extLst>
      <p:ext uri="{BB962C8B-B14F-4D97-AF65-F5344CB8AC3E}">
        <p14:creationId xmlns:p14="http://schemas.microsoft.com/office/powerpoint/2010/main" val="397326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30474-B752-2134-CCC2-7B44A4FE4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82C9D-A022-02BB-F042-AB8979B0E267}"/>
              </a:ext>
            </a:extLst>
          </p:cNvPr>
          <p:cNvSpPr>
            <a:spLocks noGrp="1"/>
          </p:cNvSpPr>
          <p:nvPr>
            <p:ph type="title"/>
          </p:nvPr>
        </p:nvSpPr>
        <p:spPr/>
        <p:txBody>
          <a:bodyPr/>
          <a:lstStyle/>
          <a:p>
            <a:r>
              <a:rPr lang="en-US" dirty="0"/>
              <a:t>Civics Proficiency Requirements</a:t>
            </a:r>
          </a:p>
        </p:txBody>
      </p:sp>
      <p:sp>
        <p:nvSpPr>
          <p:cNvPr id="3" name="Slide Number Placeholder 2">
            <a:extLst>
              <a:ext uri="{FF2B5EF4-FFF2-40B4-BE49-F238E27FC236}">
                <a16:creationId xmlns:a16="http://schemas.microsoft.com/office/drawing/2014/main" id="{52EB2865-E4C9-ED0A-20CC-0F52E9EF6D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8</a:t>
            </a:fld>
            <a:endParaRPr lang="en-US"/>
          </a:p>
        </p:txBody>
      </p:sp>
      <p:sp>
        <p:nvSpPr>
          <p:cNvPr id="4" name="Text Placeholder 3">
            <a:extLst>
              <a:ext uri="{FF2B5EF4-FFF2-40B4-BE49-F238E27FC236}">
                <a16:creationId xmlns:a16="http://schemas.microsoft.com/office/drawing/2014/main" id="{51B84DC4-A49D-1D99-B72A-A780BF0EAFA8}"/>
              </a:ext>
            </a:extLst>
          </p:cNvPr>
          <p:cNvSpPr>
            <a:spLocks noGrp="1"/>
          </p:cNvSpPr>
          <p:nvPr>
            <p:ph type="body" idx="1"/>
          </p:nvPr>
        </p:nvSpPr>
        <p:spPr/>
        <p:txBody>
          <a:bodyPr/>
          <a:lstStyle/>
          <a:p>
            <a:r>
              <a:rPr lang="en-US" sz="2800" dirty="0">
                <a:solidFill>
                  <a:schemeClr val="accent2">
                    <a:lumMod val="60000"/>
                    <a:lumOff val="40000"/>
                  </a:schemeClr>
                </a:solidFill>
                <a:hlinkClick r:id="rId3"/>
              </a:rPr>
              <a:t>RI </a:t>
            </a:r>
            <a:r>
              <a:rPr lang="en-US" sz="2800" i="1" dirty="0">
                <a:solidFill>
                  <a:schemeClr val="accent2">
                    <a:lumMod val="60000"/>
                    <a:lumOff val="40000"/>
                  </a:schemeClr>
                </a:solidFill>
                <a:hlinkClick r:id="rId3"/>
              </a:rPr>
              <a:t>Readiness Based Graduation Requirements </a:t>
            </a:r>
            <a:r>
              <a:rPr lang="en-US" sz="2800" dirty="0">
                <a:solidFill>
                  <a:schemeClr val="accent2">
                    <a:lumMod val="60000"/>
                    <a:lumOff val="40000"/>
                  </a:schemeClr>
                </a:solidFill>
              </a:rPr>
              <a:t>establish that:</a:t>
            </a:r>
          </a:p>
        </p:txBody>
      </p:sp>
      <p:sp>
        <p:nvSpPr>
          <p:cNvPr id="5" name="Text Placeholder 4">
            <a:extLst>
              <a:ext uri="{FF2B5EF4-FFF2-40B4-BE49-F238E27FC236}">
                <a16:creationId xmlns:a16="http://schemas.microsoft.com/office/drawing/2014/main" id="{EFD19C6D-DA41-0753-468F-891109950981}"/>
              </a:ext>
            </a:extLst>
          </p:cNvPr>
          <p:cNvSpPr>
            <a:spLocks noGrp="1"/>
          </p:cNvSpPr>
          <p:nvPr>
            <p:ph type="body" idx="2"/>
          </p:nvPr>
        </p:nvSpPr>
        <p:spPr>
          <a:xfrm>
            <a:off x="304800" y="2219993"/>
            <a:ext cx="11582400" cy="3094671"/>
          </a:xfrm>
        </p:spPr>
        <p:txBody>
          <a:bodyPr/>
          <a:lstStyle/>
          <a:p>
            <a:pPr>
              <a:buSzPct val="150000"/>
            </a:pPr>
            <a:r>
              <a:rPr lang="en-US" sz="3200" dirty="0"/>
              <a:t>“Students shall successfully demonstrate proficiency in [civics beginning with the class of 2028] to provide them real-world relevant skills that will develop skills and support their success in participating in society…”</a:t>
            </a:r>
            <a:endParaRPr lang="en-US" sz="2400" dirty="0">
              <a:solidFill>
                <a:schemeClr val="tx1"/>
              </a:solidFill>
            </a:endParaRPr>
          </a:p>
        </p:txBody>
      </p:sp>
    </p:spTree>
    <p:extLst>
      <p:ext uri="{BB962C8B-B14F-4D97-AF65-F5344CB8AC3E}">
        <p14:creationId xmlns:p14="http://schemas.microsoft.com/office/powerpoint/2010/main" val="136101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090B-D7A2-4794-F78C-F20834824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68BFC-608E-E7E2-181B-753FA85F51C3}"/>
              </a:ext>
            </a:extLst>
          </p:cNvPr>
          <p:cNvSpPr>
            <a:spLocks noGrp="1"/>
          </p:cNvSpPr>
          <p:nvPr>
            <p:ph type="title"/>
          </p:nvPr>
        </p:nvSpPr>
        <p:spPr/>
        <p:txBody>
          <a:bodyPr/>
          <a:lstStyle/>
          <a:p>
            <a:r>
              <a:rPr lang="en-US" dirty="0"/>
              <a:t>Civics Proficiency Requirements</a:t>
            </a:r>
          </a:p>
        </p:txBody>
      </p:sp>
      <p:sp>
        <p:nvSpPr>
          <p:cNvPr id="3" name="Slide Number Placeholder 2">
            <a:extLst>
              <a:ext uri="{FF2B5EF4-FFF2-40B4-BE49-F238E27FC236}">
                <a16:creationId xmlns:a16="http://schemas.microsoft.com/office/drawing/2014/main" id="{D1F5F9AE-34DD-EDC2-F9E8-BAD0247265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a:t>9</a:t>
            </a:fld>
            <a:endParaRPr lang="en-US"/>
          </a:p>
        </p:txBody>
      </p:sp>
      <p:sp>
        <p:nvSpPr>
          <p:cNvPr id="4" name="Text Placeholder 3">
            <a:extLst>
              <a:ext uri="{FF2B5EF4-FFF2-40B4-BE49-F238E27FC236}">
                <a16:creationId xmlns:a16="http://schemas.microsoft.com/office/drawing/2014/main" id="{24338A34-CF93-EE89-AE41-BB4EFD21969F}"/>
              </a:ext>
            </a:extLst>
          </p:cNvPr>
          <p:cNvSpPr>
            <a:spLocks noGrp="1"/>
          </p:cNvSpPr>
          <p:nvPr>
            <p:ph type="body" idx="1"/>
          </p:nvPr>
        </p:nvSpPr>
        <p:spPr/>
        <p:txBody>
          <a:bodyPr/>
          <a:lstStyle/>
          <a:p>
            <a:r>
              <a:rPr lang="en-US" sz="2800" dirty="0">
                <a:solidFill>
                  <a:schemeClr val="accent2">
                    <a:lumMod val="60000"/>
                    <a:lumOff val="40000"/>
                  </a:schemeClr>
                </a:solidFill>
              </a:rPr>
              <a:t>To meet the proficiency requirement:</a:t>
            </a:r>
          </a:p>
        </p:txBody>
      </p:sp>
      <p:sp>
        <p:nvSpPr>
          <p:cNvPr id="5" name="Text Placeholder 4">
            <a:extLst>
              <a:ext uri="{FF2B5EF4-FFF2-40B4-BE49-F238E27FC236}">
                <a16:creationId xmlns:a16="http://schemas.microsoft.com/office/drawing/2014/main" id="{74767347-C312-08CB-36B4-11ED09FB3F59}"/>
              </a:ext>
            </a:extLst>
          </p:cNvPr>
          <p:cNvSpPr>
            <a:spLocks noGrp="1"/>
          </p:cNvSpPr>
          <p:nvPr>
            <p:ph type="body" idx="2"/>
          </p:nvPr>
        </p:nvSpPr>
        <p:spPr>
          <a:xfrm>
            <a:off x="304800" y="1881665"/>
            <a:ext cx="11582400" cy="3705226"/>
          </a:xfrm>
        </p:spPr>
        <p:txBody>
          <a:bodyPr/>
          <a:lstStyle/>
          <a:p>
            <a:pPr>
              <a:buSzPct val="150000"/>
            </a:pPr>
            <a:r>
              <a:rPr lang="en-US" sz="2400" i="1" dirty="0">
                <a:solidFill>
                  <a:srgbClr val="00B050"/>
                </a:solidFill>
              </a:rPr>
              <a:t>Rhode Island Social Studies Standards </a:t>
            </a:r>
            <a:r>
              <a:rPr lang="en-US" sz="2400" dirty="0">
                <a:solidFill>
                  <a:schemeClr val="tx1"/>
                </a:solidFill>
              </a:rPr>
              <a:t>have established that civics and government is taught in grade 8</a:t>
            </a:r>
          </a:p>
          <a:p>
            <a:pPr>
              <a:buSzPct val="150000"/>
            </a:pPr>
            <a:r>
              <a:rPr lang="en-US" sz="2400" i="1" dirty="0">
                <a:solidFill>
                  <a:schemeClr val="accent1"/>
                </a:solidFill>
              </a:rPr>
              <a:t>Social Studies Curriculum Framework </a:t>
            </a:r>
            <a:r>
              <a:rPr lang="en-US" sz="2400" dirty="0">
                <a:solidFill>
                  <a:schemeClr val="tx1"/>
                </a:solidFill>
              </a:rPr>
              <a:t>recommends that LEAs also offer a stand-alone civics course in high school</a:t>
            </a:r>
          </a:p>
          <a:p>
            <a:pPr>
              <a:buSzPct val="150000"/>
            </a:pPr>
            <a:r>
              <a:rPr lang="en-US" sz="2400" dirty="0">
                <a:solidFill>
                  <a:schemeClr val="tx1"/>
                </a:solidFill>
              </a:rPr>
              <a:t>The </a:t>
            </a:r>
            <a:r>
              <a:rPr lang="en-US" sz="2400" i="1" dirty="0">
                <a:solidFill>
                  <a:srgbClr val="00B050"/>
                </a:solidFill>
              </a:rPr>
              <a:t>Standards</a:t>
            </a:r>
            <a:r>
              <a:rPr lang="en-US" sz="2400" i="1" dirty="0">
                <a:solidFill>
                  <a:schemeClr val="tx1"/>
                </a:solidFill>
              </a:rPr>
              <a:t> </a:t>
            </a:r>
            <a:r>
              <a:rPr lang="en-US" sz="2400" dirty="0">
                <a:solidFill>
                  <a:schemeClr val="tx1"/>
                </a:solidFill>
              </a:rPr>
              <a:t>outline standards for such a high school course</a:t>
            </a:r>
          </a:p>
          <a:p>
            <a:pPr>
              <a:buSzPct val="150000"/>
            </a:pPr>
            <a:r>
              <a:rPr lang="en-US" sz="2400" dirty="0">
                <a:solidFill>
                  <a:schemeClr val="tx1"/>
                </a:solidFill>
              </a:rPr>
              <a:t>The Civic Learning Practices in the </a:t>
            </a:r>
            <a:r>
              <a:rPr lang="en-US" sz="2400" i="1" dirty="0">
                <a:solidFill>
                  <a:schemeClr val="accent4"/>
                </a:solidFill>
              </a:rPr>
              <a:t>Civic Learning Guidebook </a:t>
            </a:r>
            <a:r>
              <a:rPr lang="en-US" sz="2400" dirty="0">
                <a:solidFill>
                  <a:schemeClr val="tx1"/>
                </a:solidFill>
              </a:rPr>
              <a:t>work together with the </a:t>
            </a:r>
            <a:r>
              <a:rPr lang="en-US" sz="2400" i="1" dirty="0">
                <a:solidFill>
                  <a:srgbClr val="00B050"/>
                </a:solidFill>
              </a:rPr>
              <a:t>Standards</a:t>
            </a:r>
            <a:r>
              <a:rPr lang="en-US" sz="2400" dirty="0">
                <a:solidFill>
                  <a:schemeClr val="tx1"/>
                </a:solidFill>
              </a:rPr>
              <a:t> to incorporate civics learning K-12</a:t>
            </a:r>
          </a:p>
          <a:p>
            <a:pPr>
              <a:buSzPct val="150000"/>
            </a:pPr>
            <a:endParaRPr lang="en-US" sz="2400" dirty="0">
              <a:solidFill>
                <a:schemeClr val="tx1"/>
              </a:solidFill>
            </a:endParaRPr>
          </a:p>
          <a:p>
            <a:pPr>
              <a:buSzPct val="150000"/>
            </a:pPr>
            <a:endParaRPr lang="en-US" sz="2400" dirty="0">
              <a:solidFill>
                <a:schemeClr val="tx1"/>
              </a:solidFill>
            </a:endParaRPr>
          </a:p>
        </p:txBody>
      </p:sp>
    </p:spTree>
    <p:extLst>
      <p:ext uri="{BB962C8B-B14F-4D97-AF65-F5344CB8AC3E}">
        <p14:creationId xmlns:p14="http://schemas.microsoft.com/office/powerpoint/2010/main" val="3669418804"/>
      </p:ext>
    </p:extLst>
  </p:cSld>
  <p:clrMapOvr>
    <a:masterClrMapping/>
  </p:clrMapOvr>
</p:sld>
</file>

<file path=ppt/theme/theme1.xml><?xml version="1.0" encoding="utf-8"?>
<a:theme xmlns:a="http://schemas.openxmlformats.org/drawingml/2006/main" name="1_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185186"/>
      </a:accent1>
      <a:accent2>
        <a:srgbClr val="35B885"/>
      </a:accent2>
      <a:accent3>
        <a:srgbClr val="008ABE"/>
      </a:accent3>
      <a:accent4>
        <a:srgbClr val="237362"/>
      </a:accent4>
      <a:accent5>
        <a:srgbClr val="FBD501"/>
      </a:accent5>
      <a:accent6>
        <a:srgbClr val="D1E6F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8E6A92595AE2479C09201FA745A33E" ma:contentTypeVersion="12" ma:contentTypeDescription="Create a new document." ma:contentTypeScope="" ma:versionID="a2f7b05e14109b7bf30e5e77caa139da">
  <xsd:schema xmlns:xsd="http://www.w3.org/2001/XMLSchema" xmlns:xs="http://www.w3.org/2001/XMLSchema" xmlns:p="http://schemas.microsoft.com/office/2006/metadata/properties" xmlns:ns3="aa830e1d-28c7-4681-b416-7f16a74a524d" xmlns:ns4="988614e6-3e63-49b9-8576-99f3723739b1" targetNamespace="http://schemas.microsoft.com/office/2006/metadata/properties" ma:root="true" ma:fieldsID="feaf8e1ec36f462a8aec3a5ef5720625" ns3:_="" ns4:_="">
    <xsd:import namespace="aa830e1d-28c7-4681-b416-7f16a74a524d"/>
    <xsd:import namespace="988614e6-3e63-49b9-8576-99f3723739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30e1d-28c7-4681-b416-7f16a74a5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614e6-3e63-49b9-8576-99f3723739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64073-7D80-4C72-8340-E9AB4EEB5866}">
  <ds:schemaRefs>
    <ds:schemaRef ds:uri="988614e6-3e63-49b9-8576-99f3723739b1"/>
    <ds:schemaRef ds:uri="aa830e1d-28c7-4681-b416-7f16a74a52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41A106-5EA3-49F6-A198-7C46C0930BDF}">
  <ds:schemaRefs>
    <ds:schemaRef ds:uri="http://schemas.microsoft.com/sharepoint/v3/contenttype/forms"/>
  </ds:schemaRefs>
</ds:datastoreItem>
</file>

<file path=customXml/itemProps3.xml><?xml version="1.0" encoding="utf-8"?>
<ds:datastoreItem xmlns:ds="http://schemas.openxmlformats.org/officeDocument/2006/customXml" ds:itemID="{B1053859-CA02-4F9E-8438-FF9985F049CF}">
  <ds:schemaRefs>
    <ds:schemaRef ds:uri="988614e6-3e63-49b9-8576-99f3723739b1"/>
    <ds:schemaRef ds:uri="aa830e1d-28c7-4681-b416-7f16a74a52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3052</TotalTime>
  <Words>7346</Words>
  <Application>Microsoft Office PowerPoint</Application>
  <PresentationFormat>Widescreen</PresentationFormat>
  <Paragraphs>506</Paragraphs>
  <Slides>53</Slides>
  <Notes>52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Roboto Light</vt:lpstr>
      <vt:lpstr>Lato</vt:lpstr>
      <vt:lpstr>Roboto Medium</vt:lpstr>
      <vt:lpstr>Times New Roman</vt:lpstr>
      <vt:lpstr>Arial</vt:lpstr>
      <vt:lpstr>Calibri</vt:lpstr>
      <vt:lpstr>Roboto</vt:lpstr>
      <vt:lpstr>Libre Franklin</vt:lpstr>
      <vt:lpstr>Montserrat</vt:lpstr>
      <vt:lpstr>1_Office Theme</vt:lpstr>
      <vt:lpstr>Simple Light</vt:lpstr>
      <vt:lpstr>Civic Learning Guidebook Instructional Guidance for All Teachers</vt:lpstr>
      <vt:lpstr>Agenda</vt:lpstr>
      <vt:lpstr>Acknowledgements</vt:lpstr>
      <vt:lpstr>PowerPoint Presentation</vt:lpstr>
      <vt:lpstr>Sections of the Civic Learning Guidebook</vt:lpstr>
      <vt:lpstr>Part 2</vt:lpstr>
      <vt:lpstr>Civics Proficiency Requirements</vt:lpstr>
      <vt:lpstr>Civics Proficiency Requirements</vt:lpstr>
      <vt:lpstr>Civics Proficiency Requirements</vt:lpstr>
      <vt:lpstr>Civics Proficiency Requirements</vt:lpstr>
      <vt:lpstr>Civics Proficiency Requirements</vt:lpstr>
      <vt:lpstr>Vision and Definition</vt:lpstr>
      <vt:lpstr>Civics Education Versus Civic Learning</vt:lpstr>
      <vt:lpstr>Civic Learning Practices</vt:lpstr>
      <vt:lpstr>PowerPoint Presentation</vt:lpstr>
      <vt:lpstr>Part 3</vt:lpstr>
      <vt:lpstr>Core Practice 1</vt:lpstr>
      <vt:lpstr>Core Practice 1: Learn through Inquiry and the Inquiry Arc</vt:lpstr>
      <vt:lpstr>PowerPoint Presentation</vt:lpstr>
      <vt:lpstr>What is a Compelling Question?</vt:lpstr>
      <vt:lpstr>Standards Inquiry Topic Example</vt:lpstr>
      <vt:lpstr>Standards Table Example</vt:lpstr>
      <vt:lpstr>Core Practice 1: Learn through Inquiry and the Inquiry Arc</vt:lpstr>
      <vt:lpstr>PowerPoint Presentation</vt:lpstr>
      <vt:lpstr>Core Practice 1: Learn through Inquiry and the Inquiry Arc</vt:lpstr>
      <vt:lpstr>PowerPoint Presentation</vt:lpstr>
      <vt:lpstr>Inquiry Arc of Learning</vt:lpstr>
      <vt:lpstr>PowerPoint Presentation</vt:lpstr>
      <vt:lpstr>PowerPoint Presentation</vt:lpstr>
      <vt:lpstr>PowerPoint Presentation</vt:lpstr>
      <vt:lpstr>Core Practice 1: Learn through Inquiry and the Inquiry Arc</vt:lpstr>
      <vt:lpstr>Core Practice 2</vt:lpstr>
      <vt:lpstr>Core Practice 2: Nurture Voice and Inclusive Culture</vt:lpstr>
      <vt:lpstr>Core Practice 2: Nurture Voice and Inclusive Culture</vt:lpstr>
      <vt:lpstr>Core Practice 2: Nurture Voice and Inclusive Culture</vt:lpstr>
      <vt:lpstr>The Supporting Practices</vt:lpstr>
      <vt:lpstr>Supporting Practice 1: Explore Complexity</vt:lpstr>
      <vt:lpstr>Supporting Practice 2: Engage in Dialogue and Deliberation</vt:lpstr>
      <vt:lpstr>Supporting Practice 2: Engage in Dialogue and Deliberation</vt:lpstr>
      <vt:lpstr>Balancing Neutrality &amp; Ethical Responsibility</vt:lpstr>
      <vt:lpstr>Supporting Practice 3: Participate through Community-Connected, Relevant Learning Experiences</vt:lpstr>
      <vt:lpstr>Supporting Practice 4: Experience Simulations</vt:lpstr>
      <vt:lpstr>Supporting Practice 4: Experience Simulations</vt:lpstr>
      <vt:lpstr>Supporting Practice 5: Develop Civic Media Literacy</vt:lpstr>
      <vt:lpstr>Part 4</vt:lpstr>
      <vt:lpstr>PowerPoint Presentation</vt:lpstr>
      <vt:lpstr>Civic Action Projects</vt:lpstr>
      <vt:lpstr>Project Phases and the Inquiry Arc</vt:lpstr>
      <vt:lpstr>Civic Action Projects</vt:lpstr>
      <vt:lpstr>Civic Action Projects</vt:lpstr>
      <vt:lpstr>Civic Action Projects</vt:lpstr>
      <vt:lpstr>Preparing Students for Civic Readiness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Curriculum Updates</dc:title>
  <dc:creator>Hollander, Arielle</dc:creator>
  <cp:lastModifiedBy>Ducady, Geralyn</cp:lastModifiedBy>
  <cp:revision>447</cp:revision>
  <dcterms:modified xsi:type="dcterms:W3CDTF">2024-12-03T17:24:27Z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0x010100698E6A92595AE2479C09201FA745A33E</vt:lpwstr>
  </property>
</Properties>
</file>